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1"/>
  </p:notesMasterIdLst>
  <p:sldIdLst>
    <p:sldId id="437" r:id="rId2"/>
    <p:sldId id="438" r:id="rId3"/>
    <p:sldId id="440" r:id="rId4"/>
    <p:sldId id="436" r:id="rId5"/>
    <p:sldId id="439" r:id="rId6"/>
    <p:sldId id="443" r:id="rId7"/>
    <p:sldId id="441" r:id="rId8"/>
    <p:sldId id="442" r:id="rId9"/>
    <p:sldId id="444" r:id="rId10"/>
    <p:sldId id="446" r:id="rId11"/>
    <p:sldId id="447" r:id="rId12"/>
    <p:sldId id="448" r:id="rId13"/>
    <p:sldId id="445" r:id="rId14"/>
    <p:sldId id="449" r:id="rId15"/>
    <p:sldId id="450" r:id="rId16"/>
    <p:sldId id="451" r:id="rId17"/>
    <p:sldId id="453" r:id="rId18"/>
    <p:sldId id="452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3" r:id="rId27"/>
    <p:sldId id="461" r:id="rId28"/>
    <p:sldId id="462" r:id="rId29"/>
    <p:sldId id="464" r:id="rId30"/>
    <p:sldId id="465" r:id="rId31"/>
    <p:sldId id="467" r:id="rId32"/>
    <p:sldId id="466" r:id="rId33"/>
    <p:sldId id="471" r:id="rId34"/>
    <p:sldId id="468" r:id="rId35"/>
    <p:sldId id="472" r:id="rId36"/>
    <p:sldId id="473" r:id="rId37"/>
    <p:sldId id="469" r:id="rId38"/>
    <p:sldId id="474" r:id="rId39"/>
    <p:sldId id="475" r:id="rId40"/>
    <p:sldId id="476" r:id="rId41"/>
    <p:sldId id="477" r:id="rId42"/>
    <p:sldId id="470" r:id="rId43"/>
    <p:sldId id="478" r:id="rId44"/>
    <p:sldId id="479" r:id="rId45"/>
    <p:sldId id="480" r:id="rId46"/>
    <p:sldId id="481" r:id="rId47"/>
    <p:sldId id="482" r:id="rId48"/>
    <p:sldId id="504" r:id="rId49"/>
    <p:sldId id="505" r:id="rId50"/>
    <p:sldId id="483" r:id="rId51"/>
    <p:sldId id="484" r:id="rId52"/>
    <p:sldId id="485" r:id="rId53"/>
    <p:sldId id="487" r:id="rId54"/>
    <p:sldId id="486" r:id="rId55"/>
    <p:sldId id="488" r:id="rId56"/>
    <p:sldId id="489" r:id="rId57"/>
    <p:sldId id="508" r:id="rId58"/>
    <p:sldId id="490" r:id="rId59"/>
    <p:sldId id="491" r:id="rId60"/>
    <p:sldId id="492" r:id="rId61"/>
    <p:sldId id="493" r:id="rId62"/>
    <p:sldId id="495" r:id="rId63"/>
    <p:sldId id="496" r:id="rId64"/>
    <p:sldId id="498" r:id="rId65"/>
    <p:sldId id="497" r:id="rId66"/>
    <p:sldId id="499" r:id="rId67"/>
    <p:sldId id="500" r:id="rId68"/>
    <p:sldId id="501" r:id="rId69"/>
    <p:sldId id="502" r:id="rId70"/>
    <p:sldId id="509" r:id="rId71"/>
    <p:sldId id="510" r:id="rId72"/>
    <p:sldId id="503" r:id="rId73"/>
    <p:sldId id="511" r:id="rId74"/>
    <p:sldId id="512" r:id="rId75"/>
    <p:sldId id="513" r:id="rId76"/>
    <p:sldId id="514" r:id="rId77"/>
    <p:sldId id="515" r:id="rId78"/>
    <p:sldId id="516" r:id="rId79"/>
    <p:sldId id="517" r:id="rId80"/>
    <p:sldId id="518" r:id="rId81"/>
    <p:sldId id="519" r:id="rId82"/>
    <p:sldId id="520" r:id="rId83"/>
    <p:sldId id="521" r:id="rId84"/>
    <p:sldId id="522" r:id="rId85"/>
    <p:sldId id="523" r:id="rId86"/>
    <p:sldId id="524" r:id="rId87"/>
    <p:sldId id="525" r:id="rId88"/>
    <p:sldId id="526" r:id="rId89"/>
    <p:sldId id="527" r:id="rId90"/>
    <p:sldId id="528" r:id="rId91"/>
    <p:sldId id="529" r:id="rId92"/>
    <p:sldId id="530" r:id="rId93"/>
    <p:sldId id="542" r:id="rId94"/>
    <p:sldId id="532" r:id="rId95"/>
    <p:sldId id="538" r:id="rId96"/>
    <p:sldId id="539" r:id="rId97"/>
    <p:sldId id="540" r:id="rId98"/>
    <p:sldId id="541" r:id="rId99"/>
    <p:sldId id="543" r:id="rId10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2E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 autoAdjust="0"/>
    <p:restoredTop sz="94243" autoAdjust="0"/>
  </p:normalViewPr>
  <p:slideViewPr>
    <p:cSldViewPr>
      <p:cViewPr varScale="1">
        <p:scale>
          <a:sx n="105" d="100"/>
          <a:sy n="105" d="100"/>
        </p:scale>
        <p:origin x="-18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12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51E304-1AD0-417A-97A6-FD61A07D19D9}" type="doc">
      <dgm:prSet loTypeId="urn:microsoft.com/office/officeart/2005/8/layout/target1" loCatId="relationship" qsTypeId="urn:microsoft.com/office/officeart/2005/8/quickstyle/simple5" qsCatId="simple" csTypeId="urn:microsoft.com/office/officeart/2005/8/colors/colorful3" csCatId="colorful" phldr="1"/>
      <dgm:spPr/>
    </dgm:pt>
    <dgm:pt modelId="{9B37CA07-C4B9-4966-B84C-08B3C606578A}">
      <dgm:prSet phldrT="[文本]" custT="1"/>
      <dgm:spPr/>
      <dgm:t>
        <a:bodyPr/>
        <a:lstStyle/>
        <a:p>
          <a:r>
            <a: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人工智能 </a:t>
          </a:r>
          <a:r>
            <a: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Artificial Intelligence</a:t>
          </a:r>
          <a:endParaRPr lang="zh-CN" altLang="en-US" sz="24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gm:t>
    </dgm:pt>
    <dgm:pt modelId="{FE118D27-74F4-4FF7-B585-F036D2D658B3}" type="parTrans" cxnId="{6678097F-B7FF-4F77-9BA3-9CCCE5514256}">
      <dgm:prSet/>
      <dgm:spPr/>
      <dgm:t>
        <a:bodyPr/>
        <a:lstStyle/>
        <a:p>
          <a:endParaRPr lang="zh-CN" altLang="en-US"/>
        </a:p>
      </dgm:t>
    </dgm:pt>
    <dgm:pt modelId="{5F698D74-F307-4166-AEFE-448366762D0B}" type="sibTrans" cxnId="{6678097F-B7FF-4F77-9BA3-9CCCE5514256}">
      <dgm:prSet/>
      <dgm:spPr/>
      <dgm:t>
        <a:bodyPr/>
        <a:lstStyle/>
        <a:p>
          <a:endParaRPr lang="zh-CN" altLang="en-US"/>
        </a:p>
      </dgm:t>
    </dgm:pt>
    <dgm:pt modelId="{B2F64886-F6EE-4F29-890E-EFADBE24EE66}">
      <dgm:prSet phldrT="[文本]" custT="1"/>
      <dgm:spPr/>
      <dgm:t>
        <a:bodyPr/>
        <a:lstStyle/>
        <a:p>
          <a:r>
            <a: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深度学习</a:t>
          </a:r>
          <a:r>
            <a: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Deep Learning</a:t>
          </a:r>
          <a:endParaRPr lang="zh-CN" altLang="en-US" sz="24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gm:t>
    </dgm:pt>
    <dgm:pt modelId="{ACA8867E-53DE-4FD4-9C12-DD68F5FA2211}" type="parTrans" cxnId="{C59C1413-84C0-4F3C-BC10-04DB32B10C6F}">
      <dgm:prSet/>
      <dgm:spPr/>
      <dgm:t>
        <a:bodyPr/>
        <a:lstStyle/>
        <a:p>
          <a:endParaRPr lang="zh-CN" altLang="en-US"/>
        </a:p>
      </dgm:t>
    </dgm:pt>
    <dgm:pt modelId="{8EF5867D-CE0B-4D55-99DA-5E5E6A2356AE}" type="sibTrans" cxnId="{C59C1413-84C0-4F3C-BC10-04DB32B10C6F}">
      <dgm:prSet/>
      <dgm:spPr/>
      <dgm:t>
        <a:bodyPr/>
        <a:lstStyle/>
        <a:p>
          <a:endParaRPr lang="zh-CN" altLang="en-US"/>
        </a:p>
      </dgm:t>
    </dgm:pt>
    <dgm:pt modelId="{08D59BC3-675B-401F-B4F5-1613FBAB7593}">
      <dgm:prSet custT="1"/>
      <dgm:spPr/>
      <dgm:t>
        <a:bodyPr/>
        <a:lstStyle/>
        <a:p>
          <a:r>
            <a: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机器学习 </a:t>
          </a:r>
          <a:r>
            <a: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Machine Learning</a:t>
          </a:r>
          <a:endParaRPr lang="zh-CN" altLang="en-US" sz="24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gm:t>
    </dgm:pt>
    <dgm:pt modelId="{97864753-7BF2-4DC7-B99F-8BC7C79FE69D}" type="parTrans" cxnId="{3D925CD7-42DE-49D2-94A7-449D428F878C}">
      <dgm:prSet/>
      <dgm:spPr/>
      <dgm:t>
        <a:bodyPr/>
        <a:lstStyle/>
        <a:p>
          <a:endParaRPr lang="zh-CN" altLang="en-US"/>
        </a:p>
      </dgm:t>
    </dgm:pt>
    <dgm:pt modelId="{BC03B9C9-C668-4887-BA1B-AFB664C79560}" type="sibTrans" cxnId="{3D925CD7-42DE-49D2-94A7-449D428F878C}">
      <dgm:prSet/>
      <dgm:spPr/>
      <dgm:t>
        <a:bodyPr/>
        <a:lstStyle/>
        <a:p>
          <a:endParaRPr lang="zh-CN" altLang="en-US"/>
        </a:p>
      </dgm:t>
    </dgm:pt>
    <dgm:pt modelId="{E5DAB7AD-3438-48DF-9A4B-7D78D37FBDE9}">
      <dgm:prSet custT="1"/>
      <dgm:spPr/>
      <dgm:t>
        <a:bodyPr/>
        <a:lstStyle/>
        <a:p>
          <a:r>
            <a: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神经网络</a:t>
          </a:r>
          <a:r>
            <a: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Neural Network</a:t>
          </a:r>
          <a:endParaRPr lang="zh-CN" altLang="en-US" sz="24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gm:t>
    </dgm:pt>
    <dgm:pt modelId="{73ABAF62-6AEE-489E-B54B-DBDA64CAD866}" type="parTrans" cxnId="{FAA466A3-8B89-461D-B9B0-D81375FDF238}">
      <dgm:prSet/>
      <dgm:spPr/>
      <dgm:t>
        <a:bodyPr/>
        <a:lstStyle/>
        <a:p>
          <a:endParaRPr lang="zh-CN" altLang="en-US"/>
        </a:p>
      </dgm:t>
    </dgm:pt>
    <dgm:pt modelId="{4D72BB17-838D-460B-989E-3E696E228B4D}" type="sibTrans" cxnId="{FAA466A3-8B89-461D-B9B0-D81375FDF238}">
      <dgm:prSet/>
      <dgm:spPr/>
      <dgm:t>
        <a:bodyPr/>
        <a:lstStyle/>
        <a:p>
          <a:endParaRPr lang="zh-CN" altLang="en-US"/>
        </a:p>
      </dgm:t>
    </dgm:pt>
    <dgm:pt modelId="{62825E70-AE5D-4907-82CC-DFA1A9DC85CE}" type="pres">
      <dgm:prSet presAssocID="{B551E304-1AD0-417A-97A6-FD61A07D19D9}" presName="composite" presStyleCnt="0">
        <dgm:presLayoutVars>
          <dgm:chMax val="5"/>
          <dgm:dir/>
          <dgm:resizeHandles val="exact"/>
        </dgm:presLayoutVars>
      </dgm:prSet>
      <dgm:spPr/>
    </dgm:pt>
    <dgm:pt modelId="{D0BEC9F4-F0D6-4935-96B0-443238BFDA6A}" type="pres">
      <dgm:prSet presAssocID="{9B37CA07-C4B9-4966-B84C-08B3C606578A}" presName="circle1" presStyleLbl="lnNode1" presStyleIdx="0" presStyleCnt="4" custScaleX="193349" custScaleY="193349" custLinFactX="59097" custLinFactY="35570" custLinFactNeighborX="100000" custLinFactNeighborY="100000"/>
      <dgm:spPr/>
    </dgm:pt>
    <dgm:pt modelId="{28D2D937-A65F-44BA-8F99-19D305A4D83B}" type="pres">
      <dgm:prSet presAssocID="{9B37CA07-C4B9-4966-B84C-08B3C606578A}" presName="text1" presStyleLbl="revTx" presStyleIdx="0" presStyleCnt="4" custScaleX="277995" custLinFactNeighborX="3788" custLinFactNeighborY="2617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E54D20-B670-4D6C-A44A-8B70B2CF7AB1}" type="pres">
      <dgm:prSet presAssocID="{9B37CA07-C4B9-4966-B84C-08B3C606578A}" presName="line1" presStyleLbl="callout" presStyleIdx="0" presStyleCnt="8" custLinFactX="-114950" custLinFactY="139734" custLinFactNeighborX="-200000" custLinFactNeighborY="200000"/>
      <dgm:spPr/>
    </dgm:pt>
    <dgm:pt modelId="{16E9B736-CE88-4879-A0EE-458C45B58527}" type="pres">
      <dgm:prSet presAssocID="{9B37CA07-C4B9-4966-B84C-08B3C606578A}" presName="d1" presStyleLbl="callout" presStyleIdx="1" presStyleCnt="8" custScaleX="41641" custScaleY="37777" custLinFactNeighborX="-40973" custLinFactNeighborY="-26121"/>
      <dgm:spPr/>
    </dgm:pt>
    <dgm:pt modelId="{34E8F0B7-B278-40A0-ACEE-C1C49FA043D9}" type="pres">
      <dgm:prSet presAssocID="{08D59BC3-675B-401F-B4F5-1613FBAB7593}" presName="circle2" presStyleLbl="lnNode1" presStyleIdx="1" presStyleCnt="4" custLinFactNeighborX="39691" custLinFactNeighborY="37035"/>
      <dgm:spPr/>
    </dgm:pt>
    <dgm:pt modelId="{3D72088B-569D-41CC-91AC-BBF6112FFD65}" type="pres">
      <dgm:prSet presAssocID="{08D59BC3-675B-401F-B4F5-1613FBAB7593}" presName="text2" presStyleLbl="revTx" presStyleIdx="1" presStyleCnt="4" custScaleX="274098" custLinFactNeighborX="43144" custLinFactNeighborY="1003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B4792A-A8D2-4B30-A40B-C0E5E7938B93}" type="pres">
      <dgm:prSet presAssocID="{08D59BC3-675B-401F-B4F5-1613FBAB7593}" presName="line2" presStyleLbl="callout" presStyleIdx="2" presStyleCnt="8" custLinFactX="-56241" custLinFactNeighborX="-100000" custLinFactNeighborY="76692"/>
      <dgm:spPr/>
    </dgm:pt>
    <dgm:pt modelId="{910520CB-A663-406F-97B8-291FE68B27C9}" type="pres">
      <dgm:prSet presAssocID="{08D59BC3-675B-401F-B4F5-1613FBAB7593}" presName="d2" presStyleLbl="callout" presStyleIdx="3" presStyleCnt="8" custScaleX="90385" custScaleY="55274" custLinFactNeighborX="-38231" custLinFactNeighborY="-20764"/>
      <dgm:spPr/>
    </dgm:pt>
    <dgm:pt modelId="{0CD22ED9-8805-46F4-99B1-E9A92312DAC9}" type="pres">
      <dgm:prSet presAssocID="{E5DAB7AD-3438-48DF-9A4B-7D78D37FBDE9}" presName="circle3" presStyleLbl="lnNode1" presStyleIdx="2" presStyleCnt="4" custLinFactNeighborX="12698" custLinFactNeighborY="14216"/>
      <dgm:spPr/>
    </dgm:pt>
    <dgm:pt modelId="{987B8D72-8A03-4BB9-BA37-2395D072E554}" type="pres">
      <dgm:prSet presAssocID="{E5DAB7AD-3438-48DF-9A4B-7D78D37FBDE9}" presName="text3" presStyleLbl="revTx" presStyleIdx="2" presStyleCnt="4" custScaleX="246775" custLinFactNeighborX="28997" custLinFactNeighborY="44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B36626-C30D-4273-8782-26E8D6611669}" type="pres">
      <dgm:prSet presAssocID="{E5DAB7AD-3438-48DF-9A4B-7D78D37FBDE9}" presName="line3" presStyleLbl="callout" presStyleIdx="4" presStyleCnt="8" custLinFactX="-42005" custLinFactNeighborX="-100000" custLinFactNeighborY="18753"/>
      <dgm:spPr/>
    </dgm:pt>
    <dgm:pt modelId="{8A28B8AF-5FEE-4B90-897A-E1A826B28078}" type="pres">
      <dgm:prSet presAssocID="{E5DAB7AD-3438-48DF-9A4B-7D78D37FBDE9}" presName="d3" presStyleLbl="callout" presStyleIdx="5" presStyleCnt="8" custScaleX="62929" custScaleY="58823" custLinFactNeighborX="-34579" custLinFactNeighborY="-20080"/>
      <dgm:spPr/>
    </dgm:pt>
    <dgm:pt modelId="{1D24DBE6-A3BE-47EC-B6D8-EB6A1A143D1B}" type="pres">
      <dgm:prSet presAssocID="{B2F64886-F6EE-4F29-890E-EFADBE24EE66}" presName="circle4" presStyleLbl="lnNode1" presStyleIdx="3" presStyleCnt="4"/>
      <dgm:spPr/>
    </dgm:pt>
    <dgm:pt modelId="{7ECF97BA-4154-439E-B3DE-79B470A48863}" type="pres">
      <dgm:prSet presAssocID="{B2F64886-F6EE-4F29-890E-EFADBE24EE66}" presName="text4" presStyleLbl="revTx" presStyleIdx="3" presStyleCnt="4" custScaleX="228997" custLinFactNeighborX="57778" custLinFactNeighborY="882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406489-4652-49D2-8EE4-CE7541F3A566}" type="pres">
      <dgm:prSet presAssocID="{B2F64886-F6EE-4F29-890E-EFADBE24EE66}" presName="line4" presStyleLbl="callout" presStyleIdx="6" presStyleCnt="8" custLinFactNeighborX="-6449" custLinFactNeighborY="66258"/>
      <dgm:spPr/>
    </dgm:pt>
    <dgm:pt modelId="{2A264CBD-ADB3-4A64-9050-45BE7FE0982D}" type="pres">
      <dgm:prSet presAssocID="{B2F64886-F6EE-4F29-890E-EFADBE24EE66}" presName="d4" presStyleLbl="callout" presStyleIdx="7" presStyleCnt="8" custScaleX="121191" custScaleY="65881" custLinFactNeighborX="-7401" custLinFactNeighborY="-14756"/>
      <dgm:spPr/>
    </dgm:pt>
  </dgm:ptLst>
  <dgm:cxnLst>
    <dgm:cxn modelId="{C59C1413-84C0-4F3C-BC10-04DB32B10C6F}" srcId="{B551E304-1AD0-417A-97A6-FD61A07D19D9}" destId="{B2F64886-F6EE-4F29-890E-EFADBE24EE66}" srcOrd="3" destOrd="0" parTransId="{ACA8867E-53DE-4FD4-9C12-DD68F5FA2211}" sibTransId="{8EF5867D-CE0B-4D55-99DA-5E5E6A2356AE}"/>
    <dgm:cxn modelId="{51F79D00-9E8C-4F4D-8862-7F2829D3103C}" type="presOf" srcId="{9B37CA07-C4B9-4966-B84C-08B3C606578A}" destId="{28D2D937-A65F-44BA-8F99-19D305A4D83B}" srcOrd="0" destOrd="0" presId="urn:microsoft.com/office/officeart/2005/8/layout/target1"/>
    <dgm:cxn modelId="{6678097F-B7FF-4F77-9BA3-9CCCE5514256}" srcId="{B551E304-1AD0-417A-97A6-FD61A07D19D9}" destId="{9B37CA07-C4B9-4966-B84C-08B3C606578A}" srcOrd="0" destOrd="0" parTransId="{FE118D27-74F4-4FF7-B585-F036D2D658B3}" sibTransId="{5F698D74-F307-4166-AEFE-448366762D0B}"/>
    <dgm:cxn modelId="{1516FD10-B45B-46A9-861B-D589FA0B2AA8}" type="presOf" srcId="{B551E304-1AD0-417A-97A6-FD61A07D19D9}" destId="{62825E70-AE5D-4907-82CC-DFA1A9DC85CE}" srcOrd="0" destOrd="0" presId="urn:microsoft.com/office/officeart/2005/8/layout/target1"/>
    <dgm:cxn modelId="{A3BE31A0-1529-4C13-980E-4B0E4B466A5F}" type="presOf" srcId="{B2F64886-F6EE-4F29-890E-EFADBE24EE66}" destId="{7ECF97BA-4154-439E-B3DE-79B470A48863}" srcOrd="0" destOrd="0" presId="urn:microsoft.com/office/officeart/2005/8/layout/target1"/>
    <dgm:cxn modelId="{FAA466A3-8B89-461D-B9B0-D81375FDF238}" srcId="{B551E304-1AD0-417A-97A6-FD61A07D19D9}" destId="{E5DAB7AD-3438-48DF-9A4B-7D78D37FBDE9}" srcOrd="2" destOrd="0" parTransId="{73ABAF62-6AEE-489E-B54B-DBDA64CAD866}" sibTransId="{4D72BB17-838D-460B-989E-3E696E228B4D}"/>
    <dgm:cxn modelId="{27A7C97B-3237-40C8-AD87-D44636A42D47}" type="presOf" srcId="{08D59BC3-675B-401F-B4F5-1613FBAB7593}" destId="{3D72088B-569D-41CC-91AC-BBF6112FFD65}" srcOrd="0" destOrd="0" presId="urn:microsoft.com/office/officeart/2005/8/layout/target1"/>
    <dgm:cxn modelId="{C1133EFA-5A5B-4313-8812-513E0D06BF0E}" type="presOf" srcId="{E5DAB7AD-3438-48DF-9A4B-7D78D37FBDE9}" destId="{987B8D72-8A03-4BB9-BA37-2395D072E554}" srcOrd="0" destOrd="0" presId="urn:microsoft.com/office/officeart/2005/8/layout/target1"/>
    <dgm:cxn modelId="{3D925CD7-42DE-49D2-94A7-449D428F878C}" srcId="{B551E304-1AD0-417A-97A6-FD61A07D19D9}" destId="{08D59BC3-675B-401F-B4F5-1613FBAB7593}" srcOrd="1" destOrd="0" parTransId="{97864753-7BF2-4DC7-B99F-8BC7C79FE69D}" sibTransId="{BC03B9C9-C668-4887-BA1B-AFB664C79560}"/>
    <dgm:cxn modelId="{8574F75E-D527-4991-8A3B-E113499002BE}" type="presParOf" srcId="{62825E70-AE5D-4907-82CC-DFA1A9DC85CE}" destId="{D0BEC9F4-F0D6-4935-96B0-443238BFDA6A}" srcOrd="0" destOrd="0" presId="urn:microsoft.com/office/officeart/2005/8/layout/target1"/>
    <dgm:cxn modelId="{814D23B4-C663-4B03-8C5B-2696E1718F5B}" type="presParOf" srcId="{62825E70-AE5D-4907-82CC-DFA1A9DC85CE}" destId="{28D2D937-A65F-44BA-8F99-19D305A4D83B}" srcOrd="1" destOrd="0" presId="urn:microsoft.com/office/officeart/2005/8/layout/target1"/>
    <dgm:cxn modelId="{7C72BE30-0083-403A-A651-CCC6F3A4BE50}" type="presParOf" srcId="{62825E70-AE5D-4907-82CC-DFA1A9DC85CE}" destId="{FDE54D20-B670-4D6C-A44A-8B70B2CF7AB1}" srcOrd="2" destOrd="0" presId="urn:microsoft.com/office/officeart/2005/8/layout/target1"/>
    <dgm:cxn modelId="{FA95582B-182C-4A6C-AC95-6244F156AD06}" type="presParOf" srcId="{62825E70-AE5D-4907-82CC-DFA1A9DC85CE}" destId="{16E9B736-CE88-4879-A0EE-458C45B58527}" srcOrd="3" destOrd="0" presId="urn:microsoft.com/office/officeart/2005/8/layout/target1"/>
    <dgm:cxn modelId="{0817A7E2-150F-4390-8FB8-72A0DFD084EE}" type="presParOf" srcId="{62825E70-AE5D-4907-82CC-DFA1A9DC85CE}" destId="{34E8F0B7-B278-40A0-ACEE-C1C49FA043D9}" srcOrd="4" destOrd="0" presId="urn:microsoft.com/office/officeart/2005/8/layout/target1"/>
    <dgm:cxn modelId="{D0234FC7-9216-4FA6-A8CE-12E9C74D7D22}" type="presParOf" srcId="{62825E70-AE5D-4907-82CC-DFA1A9DC85CE}" destId="{3D72088B-569D-41CC-91AC-BBF6112FFD65}" srcOrd="5" destOrd="0" presId="urn:microsoft.com/office/officeart/2005/8/layout/target1"/>
    <dgm:cxn modelId="{975FBFEA-7399-453C-9653-98941CA37AE9}" type="presParOf" srcId="{62825E70-AE5D-4907-82CC-DFA1A9DC85CE}" destId="{28B4792A-A8D2-4B30-A40B-C0E5E7938B93}" srcOrd="6" destOrd="0" presId="urn:microsoft.com/office/officeart/2005/8/layout/target1"/>
    <dgm:cxn modelId="{86E59B98-E62A-4C48-9365-CB2CFE6DFDF6}" type="presParOf" srcId="{62825E70-AE5D-4907-82CC-DFA1A9DC85CE}" destId="{910520CB-A663-406F-97B8-291FE68B27C9}" srcOrd="7" destOrd="0" presId="urn:microsoft.com/office/officeart/2005/8/layout/target1"/>
    <dgm:cxn modelId="{669990CA-CE88-444D-899E-125CCB49719F}" type="presParOf" srcId="{62825E70-AE5D-4907-82CC-DFA1A9DC85CE}" destId="{0CD22ED9-8805-46F4-99B1-E9A92312DAC9}" srcOrd="8" destOrd="0" presId="urn:microsoft.com/office/officeart/2005/8/layout/target1"/>
    <dgm:cxn modelId="{D183A318-0016-444D-B7F6-76E483BEF935}" type="presParOf" srcId="{62825E70-AE5D-4907-82CC-DFA1A9DC85CE}" destId="{987B8D72-8A03-4BB9-BA37-2395D072E554}" srcOrd="9" destOrd="0" presId="urn:microsoft.com/office/officeart/2005/8/layout/target1"/>
    <dgm:cxn modelId="{FFC8953C-102C-4AB3-9ECB-D3F6E302432A}" type="presParOf" srcId="{62825E70-AE5D-4907-82CC-DFA1A9DC85CE}" destId="{93B36626-C30D-4273-8782-26E8D6611669}" srcOrd="10" destOrd="0" presId="urn:microsoft.com/office/officeart/2005/8/layout/target1"/>
    <dgm:cxn modelId="{2A319F33-F4F0-4A2C-8172-33E5DF4B559E}" type="presParOf" srcId="{62825E70-AE5D-4907-82CC-DFA1A9DC85CE}" destId="{8A28B8AF-5FEE-4B90-897A-E1A826B28078}" srcOrd="11" destOrd="0" presId="urn:microsoft.com/office/officeart/2005/8/layout/target1"/>
    <dgm:cxn modelId="{5ACF2661-B981-4EDE-A70C-E8887BF26DD6}" type="presParOf" srcId="{62825E70-AE5D-4907-82CC-DFA1A9DC85CE}" destId="{1D24DBE6-A3BE-47EC-B6D8-EB6A1A143D1B}" srcOrd="12" destOrd="0" presId="urn:microsoft.com/office/officeart/2005/8/layout/target1"/>
    <dgm:cxn modelId="{A7395D3C-2D18-4469-9EE4-776984E37F35}" type="presParOf" srcId="{62825E70-AE5D-4907-82CC-DFA1A9DC85CE}" destId="{7ECF97BA-4154-439E-B3DE-79B470A48863}" srcOrd="13" destOrd="0" presId="urn:microsoft.com/office/officeart/2005/8/layout/target1"/>
    <dgm:cxn modelId="{DEE7E2B9-555B-4078-AC84-330445CEF55A}" type="presParOf" srcId="{62825E70-AE5D-4907-82CC-DFA1A9DC85CE}" destId="{F2406489-4652-49D2-8EE4-CE7541F3A566}" srcOrd="14" destOrd="0" presId="urn:microsoft.com/office/officeart/2005/8/layout/target1"/>
    <dgm:cxn modelId="{A3DDA469-DD79-4AE1-AC9C-1E8FC2C4915D}" type="presParOf" srcId="{62825E70-AE5D-4907-82CC-DFA1A9DC85CE}" destId="{2A264CBD-ADB3-4A64-9050-45BE7FE0982D}" srcOrd="15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4DBE6-A3BE-47EC-B6D8-EB6A1A143D1B}">
      <dsp:nvSpPr>
        <dsp:cNvPr id="0" name=""/>
        <dsp:cNvSpPr/>
      </dsp:nvSpPr>
      <dsp:spPr>
        <a:xfrm>
          <a:off x="827212" y="1080119"/>
          <a:ext cx="3240360" cy="324036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-10000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10000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100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CD22ED9-8805-46F4-99B1-E9A92312DAC9}">
      <dsp:nvSpPr>
        <dsp:cNvPr id="0" name=""/>
        <dsp:cNvSpPr/>
      </dsp:nvSpPr>
      <dsp:spPr>
        <a:xfrm>
          <a:off x="1584165" y="1872202"/>
          <a:ext cx="2314157" cy="2314157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-66667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66667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6666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E8F0B7-B278-40A0-ACEE-C1C49FA043D9}">
      <dsp:nvSpPr>
        <dsp:cNvPr id="0" name=""/>
        <dsp:cNvSpPr/>
      </dsp:nvSpPr>
      <dsp:spPr>
        <a:xfrm>
          <a:off x="2304252" y="2520281"/>
          <a:ext cx="1388494" cy="13884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-33333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-33333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-333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0BEC9F4-F0D6-4935-96B0-443238BFDA6A}">
      <dsp:nvSpPr>
        <dsp:cNvPr id="0" name=""/>
        <dsp:cNvSpPr/>
      </dsp:nvSpPr>
      <dsp:spPr>
        <a:xfrm>
          <a:off x="2736303" y="2880320"/>
          <a:ext cx="894879" cy="89487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8D2D937-A65F-44BA-8F99-19D305A4D83B}">
      <dsp:nvSpPr>
        <dsp:cNvPr id="0" name=""/>
        <dsp:cNvSpPr/>
      </dsp:nvSpPr>
      <dsp:spPr>
        <a:xfrm>
          <a:off x="3227084" y="202821"/>
          <a:ext cx="4504019" cy="774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人工智能 </a:t>
          </a:r>
          <a:r>
            <a:rPr lang="en-US" altLang="zh-CN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Artificial Intelligence</a:t>
          </a:r>
          <a:endParaRPr lang="zh-CN" altLang="en-US" sz="2400" kern="12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sp:txBody>
      <dsp:txXfrm>
        <a:off x="3227084" y="202821"/>
        <a:ext cx="4504019" cy="774986"/>
      </dsp:txXfrm>
    </dsp:sp>
    <dsp:sp modelId="{FDE54D20-B670-4D6C-A44A-8B70B2CF7AB1}">
      <dsp:nvSpPr>
        <dsp:cNvPr id="0" name=""/>
        <dsp:cNvSpPr/>
      </dsp:nvSpPr>
      <dsp:spPr>
        <a:xfrm>
          <a:off x="2926897" y="509797"/>
          <a:ext cx="405045" cy="0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16E9B736-CE88-4879-A0EE-458C45B58527}">
      <dsp:nvSpPr>
        <dsp:cNvPr id="0" name=""/>
        <dsp:cNvSpPr/>
      </dsp:nvSpPr>
      <dsp:spPr>
        <a:xfrm rot="5400000">
          <a:off x="2148749" y="564574"/>
          <a:ext cx="865038" cy="742125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D72088B-569D-41CC-91AC-BBF6112FFD65}">
      <dsp:nvSpPr>
        <dsp:cNvPr id="0" name=""/>
        <dsp:cNvSpPr/>
      </dsp:nvSpPr>
      <dsp:spPr>
        <a:xfrm>
          <a:off x="3896292" y="852724"/>
          <a:ext cx="4440880" cy="774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机器学习 </a:t>
          </a:r>
          <a:r>
            <a:rPr lang="en-US" altLang="zh-CN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Machine Learning</a:t>
          </a:r>
          <a:endParaRPr lang="zh-CN" altLang="en-US" sz="2400" kern="12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sp:txBody>
      <dsp:txXfrm>
        <a:off x="3896292" y="852724"/>
        <a:ext cx="4440880" cy="774986"/>
      </dsp:txXfrm>
    </dsp:sp>
    <dsp:sp modelId="{28B4792A-A8D2-4B30-A40B-C0E5E7938B93}">
      <dsp:nvSpPr>
        <dsp:cNvPr id="0" name=""/>
        <dsp:cNvSpPr/>
      </dsp:nvSpPr>
      <dsp:spPr>
        <a:xfrm>
          <a:off x="3569740" y="1190088"/>
          <a:ext cx="405045" cy="0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10520CB-A663-406F-97B8-291FE68B27C9}">
      <dsp:nvSpPr>
        <dsp:cNvPr id="0" name=""/>
        <dsp:cNvSpPr/>
      </dsp:nvSpPr>
      <dsp:spPr>
        <a:xfrm rot="5400000">
          <a:off x="2449772" y="1081616"/>
          <a:ext cx="1039421" cy="1261824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87B8D72-8A03-4BB9-BA37-2395D072E554}">
      <dsp:nvSpPr>
        <dsp:cNvPr id="0" name=""/>
        <dsp:cNvSpPr/>
      </dsp:nvSpPr>
      <dsp:spPr>
        <a:xfrm>
          <a:off x="3888426" y="1584172"/>
          <a:ext cx="3998199" cy="774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神经网络</a:t>
          </a:r>
          <a:r>
            <a:rPr lang="en-US" altLang="zh-CN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Neural Network</a:t>
          </a:r>
          <a:endParaRPr lang="zh-CN" altLang="en-US" sz="2400" kern="12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sp:txBody>
      <dsp:txXfrm>
        <a:off x="3888426" y="1584172"/>
        <a:ext cx="3998199" cy="774986"/>
      </dsp:txXfrm>
    </dsp:sp>
    <dsp:sp modelId="{93B36626-C30D-4273-8782-26E8D6611669}">
      <dsp:nvSpPr>
        <dsp:cNvPr id="0" name=""/>
        <dsp:cNvSpPr/>
      </dsp:nvSpPr>
      <dsp:spPr>
        <a:xfrm>
          <a:off x="3627403" y="1944216"/>
          <a:ext cx="405045" cy="0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8A28B8AF-5FEE-4B90-897A-E1A826B28078}">
      <dsp:nvSpPr>
        <dsp:cNvPr id="0" name=""/>
        <dsp:cNvSpPr/>
      </dsp:nvSpPr>
      <dsp:spPr>
        <a:xfrm rot="5400000">
          <a:off x="2869437" y="2027092"/>
          <a:ext cx="843756" cy="678009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7ECF97BA-4154-439E-B3DE-79B470A48863}">
      <dsp:nvSpPr>
        <dsp:cNvPr id="0" name=""/>
        <dsp:cNvSpPr/>
      </dsp:nvSpPr>
      <dsp:spPr>
        <a:xfrm>
          <a:off x="4498747" y="2393366"/>
          <a:ext cx="3710163" cy="7749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30480" rIns="30480" bIns="3048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深度学习</a:t>
          </a:r>
          <a:r>
            <a:rPr lang="en-US" altLang="zh-CN" sz="2400" kern="1200" dirty="0">
              <a:latin typeface="田氏保钓体简" panose="02010800040101010101" pitchFamily="2" charset="-122"/>
              <a:ea typeface="田氏保钓体简" panose="02010800040101010101" pitchFamily="2" charset="-122"/>
            </a:rPr>
            <a:t>Deep Learning</a:t>
          </a:r>
          <a:endParaRPr lang="zh-CN" altLang="en-US" sz="2400" kern="1200" dirty="0">
            <a:latin typeface="田氏保钓体简" panose="02010800040101010101" pitchFamily="2" charset="-122"/>
            <a:ea typeface="田氏保钓体简" panose="02010800040101010101" pitchFamily="2" charset="-122"/>
          </a:endParaRPr>
        </a:p>
      </dsp:txBody>
      <dsp:txXfrm>
        <a:off x="4498747" y="2393366"/>
        <a:ext cx="3710163" cy="774986"/>
      </dsp:txXfrm>
    </dsp:sp>
    <dsp:sp modelId="{F2406489-4652-49D2-8EE4-CE7541F3A566}">
      <dsp:nvSpPr>
        <dsp:cNvPr id="0" name=""/>
        <dsp:cNvSpPr/>
      </dsp:nvSpPr>
      <dsp:spPr>
        <a:xfrm>
          <a:off x="4176465" y="2736304"/>
          <a:ext cx="405045" cy="0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2A264CBD-ADB3-4A64-9050-45BE7FE0982D}">
      <dsp:nvSpPr>
        <dsp:cNvPr id="0" name=""/>
        <dsp:cNvSpPr/>
      </dsp:nvSpPr>
      <dsp:spPr>
        <a:xfrm rot="5400000">
          <a:off x="3443785" y="2603420"/>
          <a:ext cx="649542" cy="912378"/>
        </a:xfrm>
        <a:prstGeom prst="line">
          <a:avLst/>
        </a:prstGeom>
        <a:noFill/>
        <a:ln w="9525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7F0C9-A8E3-4681-95D2-D114806E5660}" type="datetimeFigureOut">
              <a:rPr lang="zh-CN" altLang="en-US" smtClean="0"/>
              <a:t>2017-12-21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3CA8A-2AFB-48E2-B98A-AF663844F6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116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899C0E-9901-41C2-9992-E829057F4B93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524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43CA8A-2AFB-48E2-B98A-AF663844F67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5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D4AA938D-B8BB-4B52-BE37-5720D83C0FCE}" type="datetime11">
              <a:rPr lang="zh-CN" altLang="en-US" smtClean="0">
                <a:solidFill>
                  <a:srgbClr val="333333"/>
                </a:solidFill>
              </a:rPr>
              <a:t>21:48:46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srgbClr val="333333"/>
                </a:solidFill>
              </a:rPr>
              <a:t>机器学习导论</a:t>
            </a: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AB944-9F2E-42FC-8765-B25D3B4CD4BE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3989-6A33-4117-B956-5C1520005B4D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377BD0-5F2D-4E3D-86EE-27E5E7DE11C9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07CC7-9B7A-4F45-9B19-7C7F69137E75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CCBF27-3727-4617-BE1E-1D5D08CC5BEF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B9832C-B411-4425-A9E7-7363CCCED173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BB247-3242-4087-9A46-2B552C5864BC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D8423-100A-4BF7-A768-D637EAC4B9A8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D8A11-E988-4399-BEC7-74933748BB98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5F266-39D4-4838-8DF3-0FD526CC3908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3EDE8F-770C-4693-B223-7BC633605876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483412-7DDE-4193-8A1E-3D857444D0C9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09CBCF-A8FE-4CBC-A39F-3101316901DC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7504" y="9148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4A9271-C405-43E7-94E1-03B11122F29B}" type="datetime11">
              <a:rPr lang="zh-CN" altLang="en-US" smtClean="0">
                <a:solidFill>
                  <a:srgbClr val="000000"/>
                </a:solidFill>
              </a:rPr>
              <a:t>21:48:46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>
                <a:solidFill>
                  <a:srgbClr val="000000"/>
                </a:solidFill>
              </a:rPr>
              <a:t>机器学习导论</a:t>
            </a: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0.png"/><Relationship Id="rId4" Type="http://schemas.openxmlformats.org/officeDocument/2006/relationships/image" Target="../media/image20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7" Type="http://schemas.openxmlformats.org/officeDocument/2006/relationships/image" Target="../media/image33.tmp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mp"/><Relationship Id="rId5" Type="http://schemas.openxmlformats.org/officeDocument/2006/relationships/image" Target="../media/image31.tmp"/><Relationship Id="rId4" Type="http://schemas.openxmlformats.org/officeDocument/2006/relationships/image" Target="../media/image30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深度学习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2834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827584" y="2132856"/>
            <a:ext cx="61206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简单例子：线性分类器得分函数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79512" y="2654384"/>
            <a:ext cx="8766048" cy="3870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5"/>
          <p:cNvSpPr txBox="1"/>
          <p:nvPr/>
        </p:nvSpPr>
        <p:spPr>
          <a:xfrm>
            <a:off x="6192180" y="3789040"/>
            <a:ext cx="1980220" cy="11208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CIFAR-10中的10个类别的得分向量</a:t>
            </a:r>
          </a:p>
        </p:txBody>
      </p:sp>
    </p:spTree>
    <p:extLst>
      <p:ext uri="{BB962C8B-B14F-4D97-AF65-F5344CB8AC3E}">
        <p14:creationId xmlns:p14="http://schemas.microsoft.com/office/powerpoint/2010/main" val="751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827584" y="2132856"/>
            <a:ext cx="61206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简单例子：线性分类器得分函数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179512" y="2852936"/>
            <a:ext cx="8748464" cy="3280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1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bject 2"/>
          <p:cNvSpPr txBox="1"/>
          <p:nvPr/>
        </p:nvSpPr>
        <p:spPr>
          <a:xfrm>
            <a:off x="920576" y="2057797"/>
            <a:ext cx="7035800" cy="17312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4055">
              <a:lnSpc>
                <a:spcPts val="331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对于训练集中的第i张图片数据x</a:t>
            </a:r>
            <a:r>
              <a:rPr sz="2400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endParaRPr lang="en-US" sz="2400" baseline="-25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R="694055">
              <a:lnSpc>
                <a:spcPts val="331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在W下会有一个得分结果向量f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sz="2400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,W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R="694055">
              <a:lnSpc>
                <a:spcPts val="331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第j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类的得分我们记作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f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sz="2400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,W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j</a:t>
            </a:r>
            <a:endParaRPr lang="en-US" sz="2400" baseline="-25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R="694055">
              <a:lnSpc>
                <a:spcPts val="3310"/>
              </a:lnSpc>
              <a:spcBef>
                <a:spcPts val="100"/>
              </a:spcBef>
              <a:tabLst>
                <a:tab pos="46926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则在该样本上的损失我们由下列公式计算得到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572047" y="3871846"/>
            <a:ext cx="5875261" cy="709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513570" y="4732906"/>
            <a:ext cx="8378910" cy="1720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云形标注 63">
            <a:extLst>
              <a:ext uri="{FF2B5EF4-FFF2-40B4-BE49-F238E27FC236}">
                <a16:creationId xmlns="" xmlns:a16="http://schemas.microsoft.com/office/drawing/2014/main" id="{0A56C537-9C6E-40B7-B222-D32F0C224C18}"/>
              </a:ext>
            </a:extLst>
          </p:cNvPr>
          <p:cNvSpPr/>
          <p:nvPr/>
        </p:nvSpPr>
        <p:spPr>
          <a:xfrm>
            <a:off x="7231284" y="2924944"/>
            <a:ext cx="1517180" cy="720080"/>
          </a:xfrm>
          <a:prstGeom prst="cloudCallout">
            <a:avLst>
              <a:gd name="adj1" fmla="val -48373"/>
              <a:gd name="adj2" fmla="val 10070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margin</a:t>
            </a:r>
            <a:endParaRPr lang="zh-CN" altLang="en-US" sz="2000" dirty="0">
              <a:solidFill>
                <a:schemeClr val="tx1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12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827584" y="2204864"/>
            <a:ext cx="50069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因为是线性模型，因此可以简化成</a:t>
            </a:r>
          </a:p>
        </p:txBody>
      </p:sp>
      <p:sp>
        <p:nvSpPr>
          <p:cNvPr id="8" name="object 4"/>
          <p:cNvSpPr/>
          <p:nvPr/>
        </p:nvSpPr>
        <p:spPr>
          <a:xfrm>
            <a:off x="1828876" y="2780928"/>
            <a:ext cx="4902136" cy="683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/>
          <p:cNvSpPr/>
          <p:nvPr/>
        </p:nvSpPr>
        <p:spPr>
          <a:xfrm>
            <a:off x="381110" y="3429000"/>
            <a:ext cx="8216891" cy="990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760219" y="458112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加正则化项</a:t>
            </a:r>
          </a:p>
        </p:txBody>
      </p:sp>
      <p:sp>
        <p:nvSpPr>
          <p:cNvPr id="13" name="object 6"/>
          <p:cNvSpPr/>
          <p:nvPr/>
        </p:nvSpPr>
        <p:spPr>
          <a:xfrm>
            <a:off x="2895266" y="4581128"/>
            <a:ext cx="2895523" cy="8168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7"/>
          <p:cNvSpPr/>
          <p:nvPr/>
        </p:nvSpPr>
        <p:spPr>
          <a:xfrm>
            <a:off x="495052" y="5572464"/>
            <a:ext cx="8049792" cy="664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2446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Why Hinge Loss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？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83568" y="2276872"/>
            <a:ext cx="7776864" cy="3877634"/>
            <a:chOff x="683568" y="2276872"/>
            <a:chExt cx="7776864" cy="3877634"/>
          </a:xfrm>
        </p:grpSpPr>
        <p:grpSp>
          <p:nvGrpSpPr>
            <p:cNvPr id="26" name="组合 25"/>
            <p:cNvGrpSpPr/>
            <p:nvPr/>
          </p:nvGrpSpPr>
          <p:grpSpPr>
            <a:xfrm>
              <a:off x="5383949" y="5517232"/>
              <a:ext cx="3076483" cy="637242"/>
              <a:chOff x="5220072" y="5744086"/>
              <a:chExt cx="3076483" cy="637242"/>
            </a:xfrm>
          </p:grpSpPr>
          <p:sp>
            <p:nvSpPr>
              <p:cNvPr id="14" name="object 3"/>
              <p:cNvSpPr/>
              <p:nvPr/>
            </p:nvSpPr>
            <p:spPr>
              <a:xfrm>
                <a:off x="5724128" y="5744086"/>
                <a:ext cx="2376264" cy="637242"/>
              </a:xfrm>
              <a:prstGeom prst="rect">
                <a:avLst/>
              </a:prstGeom>
              <a:blipFill>
                <a:blip r:embed="rId2" cstate="print"/>
                <a:srcRect/>
                <a:stretch>
                  <a:fillRect l="-91454" r="-30682"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5220072" y="5837202"/>
                    <a:ext cx="3076483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/>
                            </a:rPr>
                            <m:t>−(                                           )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20072" y="5837202"/>
                    <a:ext cx="3076483" cy="40011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b="-16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" name="object 3"/>
            <p:cNvSpPr/>
            <p:nvPr/>
          </p:nvSpPr>
          <p:spPr>
            <a:xfrm>
              <a:off x="4813672" y="5445224"/>
              <a:ext cx="236735" cy="709282"/>
            </a:xfrm>
            <a:prstGeom prst="rect">
              <a:avLst/>
            </a:prstGeom>
            <a:blipFill>
              <a:blip r:embed="rId2" cstate="print"/>
              <a:srcRect/>
              <a:stretch>
                <a:fillRect l="-2281788" r="-100000"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cxnSp>
          <p:nvCxnSpPr>
            <p:cNvPr id="3" name="直接箭头连接符 2"/>
            <p:cNvCxnSpPr/>
            <p:nvPr/>
          </p:nvCxnSpPr>
          <p:spPr>
            <a:xfrm>
              <a:off x="683568" y="5589240"/>
              <a:ext cx="648072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/>
            <p:nvPr/>
          </p:nvCxnSpPr>
          <p:spPr>
            <a:xfrm flipV="1">
              <a:off x="3707904" y="2276872"/>
              <a:ext cx="0" cy="346476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4932040" y="5589240"/>
              <a:ext cx="205222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771800" y="3212976"/>
              <a:ext cx="2160240" cy="237626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3779912" y="2348880"/>
              <a:ext cx="78418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Loss</a:t>
              </a:r>
              <a:endParaRPr lang="zh-CN" altLang="en-US" sz="2400" dirty="0"/>
            </a:p>
          </p:txBody>
        </p:sp>
        <p:sp>
          <p:nvSpPr>
            <p:cNvPr id="27" name="矩形 26"/>
            <p:cNvSpPr/>
            <p:nvPr/>
          </p:nvSpPr>
          <p:spPr>
            <a:xfrm>
              <a:off x="4067944" y="3444716"/>
              <a:ext cx="324035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Hinge loss </a:t>
              </a:r>
              <a:r>
                <a:rPr lang="zh-CN" altLang="en-US" sz="2400" dirty="0">
                  <a:latin typeface="田氏保钓体简" panose="02010800040101010101" pitchFamily="2" charset="-122"/>
                  <a:ea typeface="田氏保钓体简" panose="02010800040101010101" pitchFamily="2" charset="-122"/>
                </a:rPr>
                <a:t>的叫法来源于其损失函数的图形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205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Why SVM Loss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？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2060848"/>
            <a:ext cx="418576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间距最大化的问题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优化函数：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将约束项进行变形，则为：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则损失函数可以进一步写为：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081" y="1843427"/>
            <a:ext cx="3210373" cy="1657581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01008"/>
            <a:ext cx="2267267" cy="438211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581" y="4224169"/>
            <a:ext cx="4573923" cy="201314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7975" y="5301208"/>
            <a:ext cx="4572000" cy="707886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>
            <a:solidFill>
              <a:srgbClr val="FF0000"/>
            </a:solidFill>
            <a:prstDash val="dashDot"/>
          </a:ln>
        </p:spPr>
        <p:txBody>
          <a:bodyPr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因此，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的损失函数可以看作是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L2-norm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Hinge loss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之和。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164288" y="116632"/>
            <a:ext cx="1851025" cy="2109482"/>
            <a:chOff x="6043613" y="2603500"/>
            <a:chExt cx="2740025" cy="3122613"/>
          </a:xfrm>
        </p:grpSpPr>
        <p:sp>
          <p:nvSpPr>
            <p:cNvPr id="25" name="AutoShape 4"/>
            <p:cNvSpPr>
              <a:spLocks noChangeArrowheads="1"/>
            </p:cNvSpPr>
            <p:nvPr/>
          </p:nvSpPr>
          <p:spPr bwMode="auto">
            <a:xfrm>
              <a:off x="6821488" y="3656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9" name="AutoShape 5"/>
            <p:cNvSpPr>
              <a:spLocks noChangeArrowheads="1"/>
            </p:cNvSpPr>
            <p:nvPr/>
          </p:nvSpPr>
          <p:spPr bwMode="auto">
            <a:xfrm>
              <a:off x="6246813" y="4013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" name="AutoShape 6"/>
            <p:cNvSpPr>
              <a:spLocks noChangeArrowheads="1"/>
            </p:cNvSpPr>
            <p:nvPr/>
          </p:nvSpPr>
          <p:spPr bwMode="auto">
            <a:xfrm>
              <a:off x="6399213" y="45593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1" name="AutoShape 7"/>
            <p:cNvSpPr>
              <a:spLocks noChangeArrowheads="1"/>
            </p:cNvSpPr>
            <p:nvPr/>
          </p:nvSpPr>
          <p:spPr bwMode="auto">
            <a:xfrm>
              <a:off x="60436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2" name="AutoShape 8"/>
            <p:cNvSpPr>
              <a:spLocks noChangeArrowheads="1"/>
            </p:cNvSpPr>
            <p:nvPr/>
          </p:nvSpPr>
          <p:spPr bwMode="auto">
            <a:xfrm>
              <a:off x="6551613" y="34163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3" name="AutoShape 9"/>
            <p:cNvSpPr>
              <a:spLocks noChangeArrowheads="1"/>
            </p:cNvSpPr>
            <p:nvPr/>
          </p:nvSpPr>
          <p:spPr bwMode="auto">
            <a:xfrm>
              <a:off x="6043613" y="43307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AutoShape 10"/>
            <p:cNvSpPr>
              <a:spLocks noChangeArrowheads="1"/>
            </p:cNvSpPr>
            <p:nvPr/>
          </p:nvSpPr>
          <p:spPr bwMode="auto">
            <a:xfrm>
              <a:off x="6170613" y="4483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AutoShape 11"/>
            <p:cNvSpPr>
              <a:spLocks noChangeArrowheads="1"/>
            </p:cNvSpPr>
            <p:nvPr/>
          </p:nvSpPr>
          <p:spPr bwMode="auto">
            <a:xfrm>
              <a:off x="6932613" y="4102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AutoShape 12"/>
            <p:cNvSpPr>
              <a:spLocks noChangeArrowheads="1"/>
            </p:cNvSpPr>
            <p:nvPr/>
          </p:nvSpPr>
          <p:spPr bwMode="auto">
            <a:xfrm>
              <a:off x="7834313" y="40894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AutoShape 13"/>
            <p:cNvSpPr>
              <a:spLocks noChangeArrowheads="1"/>
            </p:cNvSpPr>
            <p:nvPr/>
          </p:nvSpPr>
          <p:spPr bwMode="auto">
            <a:xfrm>
              <a:off x="74660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AutoShape 14"/>
            <p:cNvSpPr>
              <a:spLocks noChangeArrowheads="1"/>
            </p:cNvSpPr>
            <p:nvPr/>
          </p:nvSpPr>
          <p:spPr bwMode="auto">
            <a:xfrm>
              <a:off x="8456613" y="50165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AutoShape 15"/>
            <p:cNvSpPr>
              <a:spLocks noChangeArrowheads="1"/>
            </p:cNvSpPr>
            <p:nvPr/>
          </p:nvSpPr>
          <p:spPr bwMode="auto">
            <a:xfrm>
              <a:off x="7148513" y="5537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AutoShape 16"/>
            <p:cNvSpPr>
              <a:spLocks noChangeArrowheads="1"/>
            </p:cNvSpPr>
            <p:nvPr/>
          </p:nvSpPr>
          <p:spPr bwMode="auto">
            <a:xfrm>
              <a:off x="7770813" y="44069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1" name="AutoShape 17"/>
            <p:cNvSpPr>
              <a:spLocks noChangeArrowheads="1"/>
            </p:cNvSpPr>
            <p:nvPr/>
          </p:nvSpPr>
          <p:spPr bwMode="auto">
            <a:xfrm>
              <a:off x="7202488" y="49006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2" name="AutoShape 18"/>
            <p:cNvSpPr>
              <a:spLocks noChangeArrowheads="1"/>
            </p:cNvSpPr>
            <p:nvPr/>
          </p:nvSpPr>
          <p:spPr bwMode="auto">
            <a:xfrm>
              <a:off x="7847013" y="52451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3" name="AutoShape 19"/>
            <p:cNvSpPr>
              <a:spLocks noChangeArrowheads="1"/>
            </p:cNvSpPr>
            <p:nvPr/>
          </p:nvSpPr>
          <p:spPr bwMode="auto">
            <a:xfrm>
              <a:off x="8532813" y="43307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4" name="AutoShape 20"/>
            <p:cNvSpPr>
              <a:spLocks noChangeArrowheads="1"/>
            </p:cNvSpPr>
            <p:nvPr/>
          </p:nvSpPr>
          <p:spPr bwMode="auto">
            <a:xfrm>
              <a:off x="7018338" y="28178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5" name="AutoShape 21"/>
            <p:cNvSpPr>
              <a:spLocks noChangeArrowheads="1"/>
            </p:cNvSpPr>
            <p:nvPr/>
          </p:nvSpPr>
          <p:spPr bwMode="auto">
            <a:xfrm>
              <a:off x="7627938" y="2894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" name="AutoShape 22"/>
            <p:cNvSpPr>
              <a:spLocks noChangeArrowheads="1"/>
            </p:cNvSpPr>
            <p:nvPr/>
          </p:nvSpPr>
          <p:spPr bwMode="auto">
            <a:xfrm>
              <a:off x="8694738" y="36560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7" name="AutoShape 23"/>
            <p:cNvSpPr>
              <a:spLocks noChangeArrowheads="1"/>
            </p:cNvSpPr>
            <p:nvPr/>
          </p:nvSpPr>
          <p:spPr bwMode="auto">
            <a:xfrm>
              <a:off x="6507163" y="4100513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0000FF"/>
            </a:solidFill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8" name="AutoShape 24"/>
            <p:cNvSpPr>
              <a:spLocks noChangeArrowheads="1"/>
            </p:cNvSpPr>
            <p:nvPr/>
          </p:nvSpPr>
          <p:spPr bwMode="auto">
            <a:xfrm>
              <a:off x="6227763" y="480695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utoShape 25"/>
            <p:cNvSpPr>
              <a:spLocks noChangeArrowheads="1"/>
            </p:cNvSpPr>
            <p:nvPr/>
          </p:nvSpPr>
          <p:spPr bwMode="auto">
            <a:xfrm>
              <a:off x="8416925" y="3886200"/>
              <a:ext cx="88900" cy="88900"/>
            </a:xfrm>
            <a:prstGeom prst="octagon">
              <a:avLst>
                <a:gd name="adj" fmla="val 29287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Line 26"/>
            <p:cNvSpPr>
              <a:spLocks noChangeShapeType="1"/>
            </p:cNvSpPr>
            <p:nvPr/>
          </p:nvSpPr>
          <p:spPr bwMode="auto">
            <a:xfrm flipV="1">
              <a:off x="6340475" y="2817813"/>
              <a:ext cx="2049463" cy="27320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27"/>
            <p:cNvSpPr>
              <a:spLocks noChangeShapeType="1"/>
            </p:cNvSpPr>
            <p:nvPr/>
          </p:nvSpPr>
          <p:spPr bwMode="auto">
            <a:xfrm flipH="1" flipV="1">
              <a:off x="7581900" y="3922713"/>
              <a:ext cx="254000" cy="1841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Oval 28"/>
            <p:cNvSpPr>
              <a:spLocks noChangeArrowheads="1"/>
            </p:cNvSpPr>
            <p:nvPr/>
          </p:nvSpPr>
          <p:spPr bwMode="auto">
            <a:xfrm>
              <a:off x="6858000" y="4037013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Oval 29"/>
            <p:cNvSpPr>
              <a:spLocks noChangeArrowheads="1"/>
            </p:cNvSpPr>
            <p:nvPr/>
          </p:nvSpPr>
          <p:spPr bwMode="auto">
            <a:xfrm>
              <a:off x="7131050" y="4832350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Oval 30"/>
            <p:cNvSpPr>
              <a:spLocks noChangeArrowheads="1"/>
            </p:cNvSpPr>
            <p:nvPr/>
          </p:nvSpPr>
          <p:spPr bwMode="auto">
            <a:xfrm>
              <a:off x="7764463" y="4019550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Line 31"/>
            <p:cNvSpPr>
              <a:spLocks noChangeShapeType="1"/>
            </p:cNvSpPr>
            <p:nvPr/>
          </p:nvSpPr>
          <p:spPr bwMode="auto">
            <a:xfrm flipH="1" flipV="1">
              <a:off x="6958013" y="4737100"/>
              <a:ext cx="244475" cy="1746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Line 32"/>
            <p:cNvSpPr>
              <a:spLocks noChangeShapeType="1"/>
            </p:cNvSpPr>
            <p:nvPr/>
          </p:nvSpPr>
          <p:spPr bwMode="auto">
            <a:xfrm flipH="1" flipV="1">
              <a:off x="7010400" y="4175125"/>
              <a:ext cx="234950" cy="1793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Line 33"/>
            <p:cNvSpPr>
              <a:spLocks noChangeShapeType="1"/>
            </p:cNvSpPr>
            <p:nvPr/>
          </p:nvSpPr>
          <p:spPr bwMode="auto">
            <a:xfrm flipV="1">
              <a:off x="6673850" y="3032125"/>
              <a:ext cx="2009775" cy="26939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Line 34"/>
            <p:cNvSpPr>
              <a:spLocks noChangeShapeType="1"/>
            </p:cNvSpPr>
            <p:nvPr/>
          </p:nvSpPr>
          <p:spPr bwMode="auto">
            <a:xfrm flipV="1">
              <a:off x="6062663" y="2603500"/>
              <a:ext cx="2066925" cy="2770188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Line 35"/>
            <p:cNvSpPr>
              <a:spLocks noChangeShapeType="1"/>
            </p:cNvSpPr>
            <p:nvPr/>
          </p:nvSpPr>
          <p:spPr bwMode="auto">
            <a:xfrm flipH="1" flipV="1">
              <a:off x="7577138" y="3333750"/>
              <a:ext cx="841375" cy="5699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Line 36"/>
            <p:cNvSpPr>
              <a:spLocks noChangeShapeType="1"/>
            </p:cNvSpPr>
            <p:nvPr/>
          </p:nvSpPr>
          <p:spPr bwMode="auto">
            <a:xfrm>
              <a:off x="6588125" y="4176713"/>
              <a:ext cx="809625" cy="577850"/>
            </a:xfrm>
            <a:prstGeom prst="line">
              <a:avLst/>
            </a:prstGeom>
            <a:noFill/>
            <a:ln w="9525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Oval 37"/>
            <p:cNvSpPr>
              <a:spLocks noChangeArrowheads="1"/>
            </p:cNvSpPr>
            <p:nvPr/>
          </p:nvSpPr>
          <p:spPr bwMode="auto">
            <a:xfrm>
              <a:off x="8350250" y="3817938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6435725" y="4029075"/>
              <a:ext cx="228600" cy="219075"/>
            </a:xfrm>
            <a:prstGeom prst="ellipse">
              <a:avLst/>
            </a:prstGeom>
            <a:noFill/>
            <a:ln w="19050" algn="ctr">
              <a:solidFill>
                <a:srgbClr val="00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63" name="Picture 45" descr="txp_fi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6400" y="3405188"/>
              <a:ext cx="179388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46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688" y="4427538"/>
              <a:ext cx="179387" cy="2270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463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深度学习中的常用损失函数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755576" y="3356992"/>
            <a:ext cx="7776864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4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SVM Loss (Hinge Loss)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4000" dirty="0" err="1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en-US" altLang="zh-CN" sz="4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Loss (Cross Entropy Loss)</a:t>
            </a:r>
            <a:endParaRPr lang="zh-CN" altLang="en-US" sz="4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7799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交叉熵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AutoShape 2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http://cms.csdnimg.cn/articlev1/uploads/allimg/120703/0Z411NN-0.gif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3568" y="2082916"/>
            <a:ext cx="74168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熵的本质是香农信息量的期望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现有关于样本集的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个概率分布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q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，其中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为真实分布，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q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非真实分布。按照真实分布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来衡量识别一个样本的熵为：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7" name="AutoShape 2" descr="http://cms.csdnimg.cn/articlev1/uploads/allimg/120703/0913016219-5.jp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http://cms.csdnimg.cn/articlev1/uploads/allimg/120703/0913016219-5.jp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932040" y="1988840"/>
                <a:ext cx="3051220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1988840"/>
                <a:ext cx="3051220" cy="76450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71800" y="3816623"/>
                <a:ext cx="2799484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zh-CN" alt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816623"/>
                <a:ext cx="2799484" cy="7645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93167" y="4581128"/>
            <a:ext cx="7119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如果使用错误分布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q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来表示来自真实分布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的熵：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99792" y="5229200"/>
                <a:ext cx="301903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𝑞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𝑞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zh-CN" altLang="en-US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229200"/>
                <a:ext cx="3019032" cy="76450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6012160" y="5229200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交叉熵</a:t>
            </a:r>
            <a:endParaRPr lang="en-US" altLang="zh-CN" sz="115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93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4"/>
          <p:cNvSpPr/>
          <p:nvPr/>
        </p:nvSpPr>
        <p:spPr>
          <a:xfrm>
            <a:off x="1181867" y="2996952"/>
            <a:ext cx="2670054" cy="1169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3995936" y="3374544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或者</a:t>
            </a:r>
          </a:p>
        </p:txBody>
      </p:sp>
      <p:sp>
        <p:nvSpPr>
          <p:cNvPr id="12" name="object 5"/>
          <p:cNvSpPr/>
          <p:nvPr/>
        </p:nvSpPr>
        <p:spPr>
          <a:xfrm>
            <a:off x="4932040" y="3406782"/>
            <a:ext cx="3124111" cy="543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115616" y="1988840"/>
            <a:ext cx="6120680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对于训练集中的第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i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张图片数据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i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下会有一个得分结果向量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f</a:t>
            </a:r>
            <a:r>
              <a:rPr lang="en-US" altLang="zh-CN" sz="2400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y</a:t>
            </a:r>
            <a:r>
              <a:rPr lang="en-US" altLang="zh-CN" sz="2400" baseline="-36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i</a:t>
            </a:r>
            <a:endParaRPr lang="en-US" altLang="zh-CN" sz="2400" baseline="-36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则损失函数记作</a:t>
            </a:r>
          </a:p>
        </p:txBody>
      </p:sp>
      <p:sp>
        <p:nvSpPr>
          <p:cNvPr id="3" name="矩形 2"/>
          <p:cNvSpPr/>
          <p:nvPr/>
        </p:nvSpPr>
        <p:spPr>
          <a:xfrm>
            <a:off x="1115616" y="4149080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实际工程中一般这么算：</a:t>
            </a:r>
          </a:p>
        </p:txBody>
      </p:sp>
      <p:sp>
        <p:nvSpPr>
          <p:cNvPr id="14" name="object 6"/>
          <p:cNvSpPr/>
          <p:nvPr/>
        </p:nvSpPr>
        <p:spPr>
          <a:xfrm>
            <a:off x="2483675" y="4581129"/>
            <a:ext cx="3995165" cy="936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/>
          <p:cNvSpPr/>
          <p:nvPr/>
        </p:nvSpPr>
        <p:spPr>
          <a:xfrm>
            <a:off x="1181867" y="5445223"/>
            <a:ext cx="34676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一个最常见的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取值为：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3968" y="5535193"/>
                <a:ext cx="1885068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𝑙𝑜𝑔𝐶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5535193"/>
                <a:ext cx="1885068" cy="486095"/>
              </a:xfrm>
              <a:prstGeom prst="rect">
                <a:avLst/>
              </a:prstGeom>
              <a:blipFill rotWithShape="1"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851921" y="6021288"/>
            <a:ext cx="386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应该平移向量</a:t>
            </a:r>
            <a:r>
              <a:rPr lang="en-US" altLang="zh-CN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f</a:t>
            </a:r>
            <a:r>
              <a:rPr lang="zh-CN" altLang="en-US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中的值使得最大值为</a:t>
            </a:r>
            <a:r>
              <a:rPr lang="en-US" altLang="zh-CN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endParaRPr lang="zh-CN" altLang="en-US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93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深度学习中的常用损失函数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403648" y="3520703"/>
            <a:ext cx="6336704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4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SVM Loss  VS  </a:t>
            </a:r>
            <a:r>
              <a:rPr lang="en-US" altLang="zh-CN" sz="4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en-US" altLang="zh-CN" sz="4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Loss</a:t>
            </a:r>
            <a:endParaRPr lang="zh-CN" altLang="en-US" sz="4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9725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539D-0FCF-4A6B-8395-3182EFC9E0A7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670818216"/>
              </p:ext>
            </p:extLst>
          </p:nvPr>
        </p:nvGraphicFramePr>
        <p:xfrm>
          <a:off x="-396552" y="1772816"/>
          <a:ext cx="8496944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bject 4"/>
          <p:cNvSpPr txBox="1"/>
          <p:nvPr/>
        </p:nvSpPr>
        <p:spPr>
          <a:xfrm>
            <a:off x="3563888" y="5445224"/>
            <a:ext cx="5359400" cy="751488"/>
          </a:xfrm>
          <a:prstGeom prst="rect">
            <a:avLst/>
          </a:prstGeom>
          <a:ln>
            <a:solidFill>
              <a:srgbClr val="FF0000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深度学习是神经网络的一个大分支，深度学习的基本结构是深度神经网络。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79143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  VS  </a:t>
            </a:r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 Loss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3"/>
          <p:cNvSpPr/>
          <p:nvPr/>
        </p:nvSpPr>
        <p:spPr>
          <a:xfrm>
            <a:off x="251523" y="2132856"/>
            <a:ext cx="8496941" cy="4125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48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  VS  </a:t>
            </a:r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Softmax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 Loss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2704852"/>
            <a:ext cx="74168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SVM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下，我们能完成类别的判定，但是实际上我们得到的类别得分，大小顺序表示着所属类别的排序，但是得分的绝对值大小并没有特别明显的物理含义。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Softmax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分类器中，结果的数值大小表征属于该类别的概率。</a:t>
            </a:r>
          </a:p>
        </p:txBody>
      </p:sp>
    </p:spTree>
    <p:extLst>
      <p:ext uri="{BB962C8B-B14F-4D97-AF65-F5344CB8AC3E}">
        <p14:creationId xmlns:p14="http://schemas.microsoft.com/office/powerpoint/2010/main" val="420248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学习率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1691680" y="2204864"/>
            <a:ext cx="6336704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举例：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假设学习率：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更新：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初始值：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11760" y="2204864"/>
                <a:ext cx="132799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𝐽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(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altLang="zh-CN" sz="200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00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204864"/>
                <a:ext cx="1327992" cy="400110"/>
              </a:xfrm>
              <a:prstGeom prst="rect">
                <a:avLst/>
              </a:prstGeom>
              <a:blipFill rotWithShape="1">
                <a:blip r:embed="rId2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47864" y="2596842"/>
                <a:ext cx="9039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zh-CN" sz="200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96842"/>
                <a:ext cx="903965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11760" y="2996952"/>
                <a:ext cx="19391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−</m:t>
                      </m:r>
                      <m:r>
                        <a:rPr lang="zh-CN" altLang="en-US" sz="2000" b="0" i="1" smtClean="0">
                          <a:latin typeface="Cambria Math"/>
                        </a:rPr>
                        <m:t>𝛼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×2</m:t>
                      </m:r>
                      <m:r>
                        <a:rPr lang="en-US" altLang="zh-CN" sz="2000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996952"/>
                <a:ext cx="1939121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699792" y="3356992"/>
                <a:ext cx="8863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/>
                        </a:rPr>
                        <m:t>𝑥</m:t>
                      </m:r>
                      <m:r>
                        <a:rPr lang="en-US" altLang="zh-CN" sz="2000" i="1" smtClean="0">
                          <a:latin typeface="Cambria Math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3356992"/>
                <a:ext cx="886332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917822"/>
                  </p:ext>
                </p:extLst>
              </p:nvPr>
            </p:nvGraphicFramePr>
            <p:xfrm>
              <a:off x="1763689" y="4148462"/>
              <a:ext cx="5544615" cy="17288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48205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848205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848205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28973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1800" i="1" smtClean="0">
                                    <a:latin typeface="Cambria Math"/>
                                    <a:ea typeface="田氏保钓体简" panose="02010800040101010101" pitchFamily="2" charset="-122"/>
                                  </a:rPr>
                                  <m:t>轮次</m:t>
                                </m:r>
                              </m:oMath>
                            </m:oMathPara>
                          </a14:m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当前参数值</a:t>
                          </a: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kern="1200" dirty="0">
                              <a:solidFill>
                                <a:schemeClr val="tx1"/>
                              </a:solidFill>
                              <a:latin typeface="+mn-lt"/>
                              <a:ea typeface="田氏保钓体简" panose="02010800040101010101" pitchFamily="2" charset="-122"/>
                              <a:cs typeface="+mn-cs"/>
                            </a:rPr>
                            <a:t>更新后</a:t>
                          </a:r>
                          <a14:m>
                            <m:oMath xmlns:m="http://schemas.openxmlformats.org/officeDocument/2006/math">
                              <m:r>
                                <a:rPr lang="zh-CN" altLang="en-US" sz="1800" kern="1200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田氏保钓体简" panose="02010800040101010101" pitchFamily="2" charset="-122"/>
                                  <a:cs typeface="+mn-cs"/>
                                </a:rPr>
                                <m:t>参数值</m:t>
                              </m:r>
                            </m:oMath>
                          </a14:m>
                          <a:endParaRPr lang="zh-CN" altLang="en-US" sz="1800" kern="1200" dirty="0">
                            <a:solidFill>
                              <a:schemeClr val="tx1"/>
                            </a:solidFill>
                            <a:latin typeface="+mn-lt"/>
                            <a:ea typeface="田氏保钓体简" panose="02010800040101010101" pitchFamily="2" charset="-122"/>
                            <a:cs typeface="+mn-cs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5-1*2*5=-5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2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-5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-5-1*2*(-5)=5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3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5-1*2*5=-5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3"/>
                      </a:ext>
                    </a:extLst>
                  </a:tr>
                  <a:tr h="28973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8917822"/>
                  </p:ext>
                </p:extLst>
              </p:nvPr>
            </p:nvGraphicFramePr>
            <p:xfrm>
              <a:off x="1763689" y="4148462"/>
              <a:ext cx="5544615" cy="17288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8482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0"/>
                        </a:ext>
                      </a:extLst>
                    </a:gridCol>
                    <a:gridCol w="18482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1"/>
                        </a:ext>
                      </a:extLst>
                    </a:gridCol>
                    <a:gridCol w="1848205">
                      <a:extLst>
                        <a:ext uri="{9D8B030D-6E8A-4147-A177-3AD203B41FA5}">
                          <a16:colId xmlns="" xmlns:a16="http://schemas.microsoft.com/office/drawing/2014/main" xmlns:a14="http://schemas.microsoft.com/office/drawing/2010/main" val="20002"/>
                        </a:ext>
                      </a:extLst>
                    </a:gridCol>
                  </a:tblGrid>
                  <a:tr h="34576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t="-15789" r="-200330" b="-428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当前参数值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330" t="-15789" b="-4280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0"/>
                      </a:ext>
                    </a:extLst>
                  </a:tr>
                  <a:tr h="345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1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5-1*2*5=-5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1"/>
                      </a:ext>
                    </a:extLst>
                  </a:tr>
                  <a:tr h="345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2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-5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-5-1*2*(-5)=5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2"/>
                      </a:ext>
                    </a:extLst>
                  </a:tr>
                  <a:tr h="345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3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5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5-1*2*5=-5</a:t>
                          </a:r>
                          <a:endParaRPr lang="zh-CN" altLang="en-US" sz="1800" dirty="0" smtClean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3"/>
                      </a:ext>
                    </a:extLst>
                  </a:tr>
                  <a:tr h="34576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800" dirty="0" smtClean="0">
                              <a:latin typeface="+mn-lt"/>
                              <a:ea typeface="田氏保钓体简" panose="02010800040101010101" pitchFamily="2" charset="-122"/>
                            </a:rPr>
                            <a:t>…</a:t>
                          </a:r>
                          <a:endParaRPr lang="zh-CN" altLang="en-US" sz="1800" dirty="0">
                            <a:latin typeface="+mn-lt"/>
                            <a:ea typeface="田氏保钓体简" panose="02010800040101010101" pitchFamily="2" charset="-122"/>
                          </a:endParaRPr>
                        </a:p>
                      </a:txBody>
                      <a:tcPr marL="71442" marR="71442" marT="35721" marB="35721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="" xmlns:a16="http://schemas.microsoft.com/office/drawing/2014/main" xmlns:a14="http://schemas.microsoft.com/office/drawing/2010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18478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学习率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1043608" y="2204864"/>
            <a:ext cx="6336704" cy="19107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、基于经验的手动调整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、基于策略的调整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例如：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TensorFlow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中的指数衰减法</a:t>
            </a: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09866"/>
            <a:ext cx="3323927" cy="163515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9" y="4293096"/>
            <a:ext cx="7325748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滑动平均模型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1043608" y="2204864"/>
            <a:ext cx="6336704" cy="26494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TensorFlow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中的滑动平均模型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衰减率用于控制模型更新的速度。对每一个变量都会维护一个影子变量。影子变量的初始值就是这个变量的初始值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45" y="2996112"/>
            <a:ext cx="6582694" cy="504896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107600"/>
            <a:ext cx="7783012" cy="40963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3608" y="5550331"/>
            <a:ext cx="66967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实际运用中，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decay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一般会设置为十分接近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的常数（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0.99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0.999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2715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滑动平均模型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1043608" y="2204864"/>
            <a:ext cx="6336704" cy="189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TensorFlow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中的滑动平均模型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为了使得模型在训练的初始阶段更新得更快，还提供了 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num_updates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参数来动态设置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decay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的大小：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059" y="4380236"/>
            <a:ext cx="4582165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Momentum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动量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2707333" y="2880712"/>
            <a:ext cx="6336704" cy="15286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盲人下山   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VS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小球下山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3645024"/>
            <a:ext cx="3751585" cy="16561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用拐杖来回试探四周的路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2437557" y="3427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96879" y="3645024"/>
            <a:ext cx="3751585" cy="16561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在当前初速度下继续加速下降，小球会越滚越快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78" y="3878337"/>
            <a:ext cx="848662" cy="11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Momentum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动量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37557" y="342715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2050" name="Picture 2" descr="http://img.blog.csdn.net/20170728165011954?watermark/2/text/aHR0cDovL2Jsb2cuY3Nkbi5uZXQvdHN5Y2NuaA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6" y="2359231"/>
            <a:ext cx="8543776" cy="344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6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Momentum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动量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539552" y="2204864"/>
            <a:ext cx="7992888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为起始点，首先计算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点的梯度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然后下降到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θ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参数，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α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为学习率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到了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点需要加上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点的梯度，这里梯度需要有一个衰减值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γ ,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推荐取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0.9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。这样的做法可以让早期的梯度对当前梯度的影响越来越小，如果没有衰减值，模型往往会震荡难以收敛，甚至发散。所以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点的参数更新公式是这样的：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10" name="Picture 2" descr="http://img.blog.csdn.net/20170728165011954?watermark/2/text/aHR0cDovL2Jsb2cuY3Nkbi5uZXQvdHN5Y2NuaA==/font/5a6L5L2T/fontsize/400/fill/I0JBQkFCMA==/dissolve/70/gravity/SouthEa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133"/>
            <a:ext cx="4680187" cy="18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2276872"/>
            <a:ext cx="446616" cy="280936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151" y="2634951"/>
            <a:ext cx="1933845" cy="362001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16" y="4941168"/>
            <a:ext cx="2191056" cy="342948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375458"/>
            <a:ext cx="1600423" cy="2857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45282" y="5780741"/>
            <a:ext cx="81311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其中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 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表示之前所有步骤所累积的动量和。 </a:t>
            </a: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这样一步步下去，带着初速度的小球就会极速的奔向谷底。</a:t>
            </a:r>
          </a:p>
        </p:txBody>
      </p:sp>
      <p:pic>
        <p:nvPicPr>
          <p:cNvPr id="15" name="图片 14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927146"/>
            <a:ext cx="504896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实验对比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16" y="2917011"/>
            <a:ext cx="4330568" cy="303226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198" y="2965578"/>
            <a:ext cx="4284290" cy="2983702"/>
          </a:xfrm>
          <a:prstGeom prst="rect">
            <a:avLst/>
          </a:prstGeom>
        </p:spPr>
      </p:pic>
      <p:sp>
        <p:nvSpPr>
          <p:cNvPr id="10" name="object 4"/>
          <p:cNvSpPr txBox="1"/>
          <p:nvPr/>
        </p:nvSpPr>
        <p:spPr>
          <a:xfrm>
            <a:off x="1259632" y="2420888"/>
            <a:ext cx="6336704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+Momentum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动量           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VS     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梯度下降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75645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8173590" cy="1462087"/>
          </a:xfrm>
        </p:spPr>
        <p:txBody>
          <a:bodyPr/>
          <a:lstStyle/>
          <a:p>
            <a:r>
              <a:rPr lang="zh-CN" altLang="en-US" sz="40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深度学习的提出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B4539D-0FCF-4A6B-8395-3182EFC9E0A7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39552" y="2194520"/>
            <a:ext cx="4968552" cy="4114800"/>
          </a:xfrm>
        </p:spPr>
        <p:txBody>
          <a:bodyPr/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其概念由著名科学家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Geoffrey Hinton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等人在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2006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年和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2007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年在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《Sciences》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等上发表的文章被提出和兴起。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312" y="4004101"/>
            <a:ext cx="144780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194351"/>
            <a:ext cx="2857500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16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卷积神经网络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03634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再次研究大脑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683568" y="2276872"/>
            <a:ext cx="4752528" cy="37574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1958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年，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David Hubel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、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Torsten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Wiesel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在猫的后脑头骨上开一个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3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毫米的小洞，向洞里插入电极，测量神经元的活跃程度。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发现：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瞳孔区域与大脑皮层神经元的存在对应关系。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提出：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感受区域（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Receptive Field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）的概念。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2050" name="Picture 2" descr="https://timgsa.baidu.com/timg?image&amp;quality=80&amp;size=b9999_10000&amp;sec=1513167464592&amp;di=e516cbb271e1e996cd9949a389e15162&amp;imgtype=0&amp;src=http%3A%2F%2Fimgsrc.baidu.com%2Fimgad%2Fpic%2Fitem%2F0824ab18972bd40791f9d5db71899e510fb309d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3" t="693" r="14462" b="5781"/>
          <a:stretch/>
        </p:blipFill>
        <p:spPr bwMode="auto">
          <a:xfrm>
            <a:off x="5380103" y="2492896"/>
            <a:ext cx="3440369" cy="3090283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4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再次研究大脑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611560" y="2276872"/>
            <a:ext cx="4752528" cy="22672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1981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年诺贝尔医学奖其中两位得主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David Hubel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、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Torsten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Wiesel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贡献：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发现人的视觉系统的信息处理是分级的。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1026" name="Picture 2" descr="https://timgsa.baidu.com/timg?image&amp;quality=80&amp;size=b9999_10000&amp;sec=1513161220439&amp;di=1baa8d80bc0e2238dc5674bdda18cb5a&amp;imgtype=0&amp;src=http%3A%2F%2Fwww.tidejd.com%2Fkindeditor%2Fattached%2Fimage%2F20170919%2F201709190729812381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5" r="9559"/>
          <a:stretch/>
        </p:blipFill>
        <p:spPr bwMode="auto">
          <a:xfrm flipH="1">
            <a:off x="5241479" y="1772816"/>
            <a:ext cx="3627859" cy="2478661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281633" y="4510812"/>
            <a:ext cx="5586511" cy="158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如何分级处理？</a:t>
            </a:r>
            <a:endParaRPr lang="en-US" altLang="zh-CN" sz="24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经过低级的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V1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区提取边缘特征，到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V2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区的基本形状或目标的局部，再到高层的整个目标。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235" y="4012610"/>
            <a:ext cx="2703197" cy="2368718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235715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特征提取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539552" y="2276872"/>
            <a:ext cx="3312368" cy="29931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以图片为例，如果特征提取得非常细，细到像素级的特征，毫无价值。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如果特征是一个结构性的特征，比如是否具有车把手，后视镜，两个车轮，那就很容易区分。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5122" name="Picture 2" descr="https://timgsa.baidu.com/timg?image&amp;quality=80&amp;size=b9999_10000&amp;sec=1513168389876&amp;di=ce659738181d2c5769ee2ab3ab547bd7&amp;imgtype=0&amp;src=http%3A%2F%2Fdesk.fd.zol-img.com.cn%2Ft_s960x600c5%2Fg5%2FM00%2F02%2F05%2FChMkJlbKycCIPdVuAAXcdtwQ2j4AALISAJwMfsABdyO4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250" y="2647231"/>
            <a:ext cx="4707214" cy="2942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497657" y="5775647"/>
            <a:ext cx="7314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如何将像素级的特征变为有一定识别度的浅层特征？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7146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提取浅层特征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611560" y="2204864"/>
            <a:ext cx="7704856" cy="3044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1996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年，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Bruno 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Olshausen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David Field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收集了很多黑白风景照片。按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16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*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16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像素的方格在照片上抽取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400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个这样的方格（一部分重叠）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……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发现：基本方格是不同物体不同方向的边缘线。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规律：再复杂的图形都是由基本图形构件组成。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119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提取浅层特征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899592" y="2326764"/>
            <a:ext cx="482453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还发现：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种基本的声音结构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8" y="2996952"/>
            <a:ext cx="7668696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提取浅层特征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3923928" y="2707709"/>
            <a:ext cx="115212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32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结论</a:t>
            </a:r>
            <a:endParaRPr lang="en-US" altLang="zh-CN" sz="32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4"/>
          <p:cNvSpPr txBox="1"/>
          <p:nvPr/>
        </p:nvSpPr>
        <p:spPr>
          <a:xfrm>
            <a:off x="1043608" y="3739048"/>
            <a:ext cx="7128792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32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任何事物都可以划分成粒度合适的浅层特征，而这个浅层特征一般就是我们的第二层输入。</a:t>
            </a:r>
            <a:endParaRPr lang="en-US" altLang="zh-CN" sz="32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5289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结构性特征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 descr="http://images2015.cnblogs.com/blog/584693/201605/584693-20160518222428498-1861336575.jpg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53415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结构性特征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667932"/>
              </p:ext>
            </p:extLst>
          </p:nvPr>
        </p:nvGraphicFramePr>
        <p:xfrm>
          <a:off x="611560" y="2492896"/>
          <a:ext cx="7712025" cy="2016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0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480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2661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领域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原始输入               浅层特征              中层特征              高层特征              训练目标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4521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语音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样本             频段             声音            音调             音素          单词            语音识别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4521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图像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像素             线条              纹理            图案             局部          物体           图像识别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4521"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文本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字母        单词         词组           短语          句子          段落         文章        语义理解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4"/>
          <p:cNvSpPr txBox="1"/>
          <p:nvPr/>
        </p:nvSpPr>
        <p:spPr>
          <a:xfrm>
            <a:off x="827584" y="4684444"/>
            <a:ext cx="712879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结构性特征具有明显的层级概念，从较小粒度划分，再用划分的基本特征组成上层特征，以此类推，可以展现特征的结构性。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7352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神经网络到卷积神经网络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827584" y="2132856"/>
            <a:ext cx="7128792" cy="11464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人工神经网络能用到计算机视觉上吗？</a:t>
            </a: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能</a:t>
            </a:r>
            <a:endParaRPr lang="en-US" altLang="zh-CN" sz="24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为什么还需要卷积神经网络？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卷积神经网络和人工神经网络的差异在哪？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75656" y="3474318"/>
            <a:ext cx="5760640" cy="28250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AutoShape 2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8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深度学习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403648" y="2444552"/>
            <a:ext cx="61206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“深度学习”和“多层神经网络”的区别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?</a:t>
            </a:r>
          </a:p>
        </p:txBody>
      </p:sp>
      <p:sp>
        <p:nvSpPr>
          <p:cNvPr id="2" name="矩形 1"/>
          <p:cNvSpPr/>
          <p:nvPr/>
        </p:nvSpPr>
        <p:spPr>
          <a:xfrm>
            <a:off x="1547664" y="3140968"/>
            <a:ext cx="561662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没什么区别，为了把学术界的目光重新转到神经网络上提出的新名词。</a:t>
            </a:r>
          </a:p>
          <a:p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当然，最近有一些深度学习背景下产生的新技巧新设计，但是本质没变</a:t>
            </a:r>
          </a:p>
        </p:txBody>
      </p:sp>
    </p:spTree>
    <p:extLst>
      <p:ext uri="{BB962C8B-B14F-4D97-AF65-F5344CB8AC3E}">
        <p14:creationId xmlns:p14="http://schemas.microsoft.com/office/powerpoint/2010/main" val="307084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83568" y="2047578"/>
            <a:ext cx="7376393" cy="2893590"/>
            <a:chOff x="460375" y="2564904"/>
            <a:chExt cx="7893257" cy="3096344"/>
          </a:xfrm>
        </p:grpSpPr>
        <p:pic>
          <p:nvPicPr>
            <p:cNvPr id="11266" name="Picture 2" descr="http://www.eetop.cn/blog/attachments/2016/03/3_2016031217121212vvwY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2564904"/>
              <a:ext cx="7740857" cy="309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460375" y="5013176"/>
              <a:ext cx="2383433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object 8"/>
          <p:cNvSpPr txBox="1"/>
          <p:nvPr/>
        </p:nvSpPr>
        <p:spPr>
          <a:xfrm>
            <a:off x="1197223" y="4638350"/>
            <a:ext cx="4454897" cy="1731243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数据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输入层</a:t>
            </a:r>
            <a:r>
              <a:rPr 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  </a:t>
            </a: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卷积层</a:t>
            </a:r>
            <a:r>
              <a:rPr lang="en-US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+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激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活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池化层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全连接层</a:t>
            </a:r>
            <a:endParaRPr 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355600" indent="-342900">
              <a:lnSpc>
                <a:spcPts val="1500"/>
              </a:lnSpc>
              <a:spcBef>
                <a:spcPts val="1200"/>
              </a:spcBef>
              <a:buFont typeface="Arial" panose="020B0604020202020204" pitchFamily="34" charset="0"/>
              <a:buChar char="•"/>
              <a:tabLst>
                <a:tab pos="2767965" algn="l"/>
                <a:tab pos="3910965" algn="l"/>
              </a:tabLst>
            </a:pPr>
            <a:r>
              <a:rPr 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</a:t>
            </a:r>
            <a:r>
              <a:rPr sz="2000" spc="-1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Batch</a:t>
            </a:r>
            <a:r>
              <a:rPr lang="en-US" sz="2000" spc="-1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</a:t>
            </a:r>
            <a:r>
              <a:rPr sz="2000" spc="-4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Normalization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层</a:t>
            </a:r>
            <a:r>
              <a:rPr sz="2000" spc="484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(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可能有</a:t>
            </a:r>
            <a:r>
              <a:rPr sz="2000" spc="484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)</a:t>
            </a:r>
            <a:endParaRPr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38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2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://img3.imgtn.bdimg.com/it/u=155259313,3382171449&amp;fm=214&amp;gp=0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4"/>
          <p:cNvSpPr txBox="1"/>
          <p:nvPr/>
        </p:nvSpPr>
        <p:spPr>
          <a:xfrm>
            <a:off x="827584" y="1988840"/>
            <a:ext cx="7128792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保持了层级网络结构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不同层次有不同形式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运算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与功能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5" name="object 8"/>
          <p:cNvSpPr/>
          <p:nvPr/>
        </p:nvSpPr>
        <p:spPr>
          <a:xfrm>
            <a:off x="683568" y="2780928"/>
            <a:ext cx="7818776" cy="3744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273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数据输入层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043608" y="2060848"/>
            <a:ext cx="6120680" cy="420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3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种常见的数据处理方式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去均值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把输入数据各个维度都中心化到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0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归一化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幅度归一化到同样的范围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355600" indent="-342900"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PCA/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白化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PCA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降维（去相关）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白化是对数据每个特征轴上的幅度归一化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11992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去均值与归一化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2"/>
          <p:cNvSpPr/>
          <p:nvPr/>
        </p:nvSpPr>
        <p:spPr>
          <a:xfrm>
            <a:off x="148208" y="2433529"/>
            <a:ext cx="8744272" cy="3011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709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去相关与白化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7"/>
          <p:cNvSpPr/>
          <p:nvPr/>
        </p:nvSpPr>
        <p:spPr>
          <a:xfrm>
            <a:off x="216024" y="2060848"/>
            <a:ext cx="8676456" cy="2969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9"/>
          <p:cNvSpPr txBox="1"/>
          <p:nvPr/>
        </p:nvSpPr>
        <p:spPr>
          <a:xfrm>
            <a:off x="3131840" y="4954359"/>
            <a:ext cx="2794635" cy="1210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25000"/>
              </a:lnSpc>
              <a:spcBef>
                <a:spcPts val="100"/>
              </a:spcBef>
            </a:pPr>
            <a:r>
              <a:rPr sz="1600" dirty="0">
                <a:latin typeface="Times New Roman"/>
                <a:cs typeface="Times New Roman"/>
              </a:rPr>
              <a:t>X -= </a:t>
            </a:r>
            <a:r>
              <a:rPr sz="1600" spc="-5" dirty="0">
                <a:latin typeface="Times New Roman"/>
                <a:cs typeface="Times New Roman"/>
              </a:rPr>
              <a:t>np.mean(X, axis </a:t>
            </a:r>
            <a:r>
              <a:rPr sz="1600" dirty="0">
                <a:latin typeface="Times New Roman"/>
                <a:cs typeface="Times New Roman"/>
              </a:rPr>
              <a:t>= 0)  </a:t>
            </a:r>
            <a:r>
              <a:rPr sz="1600" spc="-5" dirty="0">
                <a:latin typeface="Times New Roman"/>
                <a:cs typeface="Times New Roman"/>
              </a:rPr>
              <a:t>cov </a:t>
            </a:r>
            <a:r>
              <a:rPr sz="1600" dirty="0">
                <a:latin typeface="Times New Roman"/>
                <a:cs typeface="Times New Roman"/>
              </a:rPr>
              <a:t>= </a:t>
            </a:r>
            <a:r>
              <a:rPr sz="1600" spc="-15" dirty="0">
                <a:latin typeface="Times New Roman"/>
                <a:cs typeface="Times New Roman"/>
              </a:rPr>
              <a:t>np.dot(X.T, </a:t>
            </a:r>
            <a:r>
              <a:rPr sz="1600" dirty="0">
                <a:latin typeface="Times New Roman"/>
                <a:cs typeface="Times New Roman"/>
              </a:rPr>
              <a:t>X) /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X.shape[0]</a:t>
            </a:r>
            <a:endParaRPr sz="1600" dirty="0">
              <a:latin typeface="Times New Roman"/>
              <a:cs typeface="Times New Roman"/>
            </a:endParaRPr>
          </a:p>
          <a:p>
            <a:pPr marL="622300" marR="263525" indent="-299720">
              <a:lnSpc>
                <a:spcPct val="111200"/>
              </a:lnSpc>
              <a:spcBef>
                <a:spcPts val="265"/>
              </a:spcBef>
            </a:pPr>
            <a:r>
              <a:rPr sz="1600" dirty="0">
                <a:latin typeface="Times New Roman"/>
                <a:cs typeface="Times New Roman"/>
              </a:rPr>
              <a:t>U,S,V =</a:t>
            </a:r>
            <a:r>
              <a:rPr sz="1600" spc="-7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np.linalg.svd(cov)  </a:t>
            </a:r>
            <a:r>
              <a:rPr sz="1600" dirty="0">
                <a:latin typeface="Times New Roman"/>
                <a:cs typeface="Times New Roman"/>
              </a:rPr>
              <a:t>Xrot =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np.dot(X,U)</a:t>
            </a:r>
          </a:p>
        </p:txBody>
      </p:sp>
      <p:sp>
        <p:nvSpPr>
          <p:cNvPr id="13" name="object 10"/>
          <p:cNvSpPr txBox="1"/>
          <p:nvPr/>
        </p:nvSpPr>
        <p:spPr>
          <a:xfrm>
            <a:off x="6209223" y="5138420"/>
            <a:ext cx="27552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Times New Roman"/>
                <a:cs typeface="Times New Roman"/>
              </a:rPr>
              <a:t>Xwhite </a:t>
            </a:r>
            <a:r>
              <a:rPr sz="1600" dirty="0">
                <a:latin typeface="Times New Roman"/>
                <a:cs typeface="Times New Roman"/>
              </a:rPr>
              <a:t>= Xrot / </a:t>
            </a:r>
            <a:r>
              <a:rPr sz="1600" spc="-5" dirty="0">
                <a:latin typeface="Times New Roman"/>
                <a:cs typeface="Times New Roman"/>
              </a:rPr>
              <a:t>np.sqrt(S </a:t>
            </a:r>
            <a:r>
              <a:rPr sz="1600" dirty="0">
                <a:latin typeface="Times New Roman"/>
                <a:cs typeface="Times New Roman"/>
              </a:rPr>
              <a:t>+</a:t>
            </a:r>
            <a:r>
              <a:rPr sz="1600" spc="-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1e-5)</a:t>
            </a:r>
            <a:endParaRPr sz="1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0681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卷积计算层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9"/>
          <p:cNvSpPr txBox="1"/>
          <p:nvPr/>
        </p:nvSpPr>
        <p:spPr>
          <a:xfrm>
            <a:off x="467544" y="2131353"/>
            <a:ext cx="7848872" cy="23057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489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局部关联。每个神经元看做一个</a:t>
            </a:r>
            <a:r>
              <a:rPr sz="2400" spc="26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filter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。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489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窗口</a:t>
            </a:r>
            <a:r>
              <a:rPr sz="2400" spc="6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(receptive</a:t>
            </a:r>
            <a:r>
              <a:rPr sz="2400" spc="495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 </a:t>
            </a:r>
            <a:r>
              <a:rPr sz="2400" spc="2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field)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滑动</a:t>
            </a:r>
            <a:r>
              <a:rPr sz="2400" spc="2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，filter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对局部数据计算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489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涉及概念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：</a:t>
            </a:r>
          </a:p>
          <a:p>
            <a:pPr marL="8001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深度</a:t>
            </a:r>
            <a:r>
              <a:rPr sz="2400" spc="-6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/depth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800100" indent="-342900">
              <a:lnSpc>
                <a:spcPct val="100000"/>
              </a:lnSpc>
              <a:spcBef>
                <a:spcPts val="200"/>
              </a:spcBef>
              <a:buFont typeface="Wingdings" panose="05000000000000000000" pitchFamily="2" charset="2"/>
              <a:buChar char="ü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步长</a:t>
            </a:r>
            <a:r>
              <a:rPr sz="2400" spc="12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/stride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800100" indent="-342900">
              <a:lnSpc>
                <a:spcPct val="100000"/>
              </a:lnSpc>
              <a:spcBef>
                <a:spcPts val="100"/>
              </a:spcBef>
              <a:buFont typeface="Wingdings" panose="05000000000000000000" pitchFamily="2" charset="2"/>
              <a:buChar char="ü"/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填充值</a:t>
            </a:r>
            <a:r>
              <a:rPr sz="2400" spc="-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/zero-padding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3" name="object 7"/>
          <p:cNvSpPr/>
          <p:nvPr/>
        </p:nvSpPr>
        <p:spPr>
          <a:xfrm>
            <a:off x="4427984" y="2991703"/>
            <a:ext cx="4308246" cy="3027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905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卷积计算层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bject 2"/>
          <p:cNvSpPr/>
          <p:nvPr/>
        </p:nvSpPr>
        <p:spPr>
          <a:xfrm>
            <a:off x="1343496" y="1906736"/>
            <a:ext cx="5892800" cy="454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002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卷积计算层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bject 7"/>
          <p:cNvSpPr/>
          <p:nvPr/>
        </p:nvSpPr>
        <p:spPr>
          <a:xfrm>
            <a:off x="5508104" y="116632"/>
            <a:ext cx="3491880" cy="2259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9"/>
          <p:cNvSpPr txBox="1"/>
          <p:nvPr/>
        </p:nvSpPr>
        <p:spPr>
          <a:xfrm>
            <a:off x="1115616" y="2348880"/>
            <a:ext cx="6736348" cy="3857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489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参数共享机制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>
              <a:lnSpc>
                <a:spcPts val="2870"/>
              </a:lnSpc>
              <a:spcBef>
                <a:spcPts val="2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假设每个神经元连接数据窗的权重是固定的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>
              <a:lnSpc>
                <a:spcPts val="2870"/>
              </a:lnSpc>
              <a:spcBef>
                <a:spcPts val="20"/>
              </a:spcBef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55600" indent="-342900">
              <a:lnSpc>
                <a:spcPts val="3110"/>
              </a:lnSpc>
              <a:buFont typeface="Arial" panose="020B0604020202020204" pitchFamily="34" charset="0"/>
              <a:buChar char="•"/>
              <a:tabLst>
                <a:tab pos="4489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固定每个神经元连接权重，可以看做模板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>
              <a:lnSpc>
                <a:spcPts val="2870"/>
              </a:lnSpc>
              <a:spcBef>
                <a:spcPts val="2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每个神经元只关注一个特性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>
              <a:lnSpc>
                <a:spcPts val="2870"/>
              </a:lnSpc>
              <a:spcBef>
                <a:spcPts val="20"/>
              </a:spcBef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55600" indent="-342900">
              <a:lnSpc>
                <a:spcPts val="3100"/>
              </a:lnSpc>
              <a:buFont typeface="Arial" panose="020B0604020202020204" pitchFamily="34" charset="0"/>
              <a:buChar char="•"/>
              <a:tabLst>
                <a:tab pos="448945" algn="l"/>
                <a:tab pos="4411345" algn="l"/>
                <a:tab pos="5732145" algn="l"/>
                <a:tab pos="6392545" algn="l"/>
                <a:tab pos="68878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需要估算的权重个数减少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ts val="3100"/>
              </a:lnSpc>
              <a:tabLst>
                <a:tab pos="448945" algn="l"/>
                <a:tab pos="4411345" algn="l"/>
                <a:tab pos="5732145" algn="l"/>
                <a:tab pos="6392545" algn="l"/>
                <a:tab pos="688784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</a:t>
            </a: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AlexNet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亿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=&gt;3.5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</a:p>
          <a:p>
            <a:pPr marL="12700">
              <a:lnSpc>
                <a:spcPts val="3100"/>
              </a:lnSpc>
              <a:tabLst>
                <a:tab pos="448945" algn="l"/>
                <a:tab pos="4411345" algn="l"/>
                <a:tab pos="5732145" algn="l"/>
                <a:tab pos="6392545" algn="l"/>
                <a:tab pos="6887845" algn="l"/>
              </a:tabLst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55600" indent="-342900">
              <a:lnSpc>
                <a:spcPts val="3100"/>
              </a:lnSpc>
              <a:buFont typeface="Arial" panose="020B0604020202020204" pitchFamily="34" charset="0"/>
              <a:buChar char="•"/>
              <a:tabLst>
                <a:tab pos="448945" algn="l"/>
                <a:tab pos="4411345" algn="l"/>
                <a:tab pos="5732145" algn="l"/>
                <a:tab pos="6392545" algn="l"/>
                <a:tab pos="6887845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一组固定的权重和不同窗口内数据做内积:卷积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60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卷积计算层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/>
          <p:nvPr/>
        </p:nvSpPr>
        <p:spPr>
          <a:xfrm>
            <a:off x="1764000" y="1944000"/>
            <a:ext cx="5648325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00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卷积计算层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/>
          <p:nvPr/>
        </p:nvSpPr>
        <p:spPr>
          <a:xfrm>
            <a:off x="1764000" y="1944000"/>
            <a:ext cx="5675312" cy="4267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8486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新设计新技巧？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043608" y="2592581"/>
            <a:ext cx="7488832" cy="26366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新的网络结构，如：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CNN ?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LSTM? </a:t>
            </a:r>
            <a:r>
              <a:rPr lang="en-US" altLang="zh-CN" sz="28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ResNet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新的激活函数，如：</a:t>
            </a:r>
            <a:r>
              <a:rPr lang="en-US" altLang="zh-CN" sz="28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新的权重初始化方法，如：逐层初始化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新的防止过拟合方法，如：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Dropout, BN</a:t>
            </a:r>
          </a:p>
        </p:txBody>
      </p:sp>
    </p:spTree>
    <p:extLst>
      <p:ext uri="{BB962C8B-B14F-4D97-AF65-F5344CB8AC3E}">
        <p14:creationId xmlns:p14="http://schemas.microsoft.com/office/powerpoint/2010/main" val="214744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激活层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(</a:t>
            </a:r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ReLU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)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2"/>
          <p:cNvSpPr/>
          <p:nvPr/>
        </p:nvSpPr>
        <p:spPr>
          <a:xfrm>
            <a:off x="1187624" y="2636912"/>
            <a:ext cx="6470509" cy="3691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4"/>
          <p:cNvSpPr txBox="1"/>
          <p:nvPr/>
        </p:nvSpPr>
        <p:spPr>
          <a:xfrm>
            <a:off x="1134616" y="2162696"/>
            <a:ext cx="516557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把卷积层输出结果做非线性映射</a:t>
            </a:r>
          </a:p>
        </p:txBody>
      </p:sp>
    </p:spTree>
    <p:extLst>
      <p:ext uri="{BB962C8B-B14F-4D97-AF65-F5344CB8AC3E}">
        <p14:creationId xmlns:p14="http://schemas.microsoft.com/office/powerpoint/2010/main" val="4439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1331640" y="2243961"/>
            <a:ext cx="6912768" cy="30572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把卷积层输出结果做非线性映射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Sigmoid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Tanh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双曲正切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)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Leaky </a:t>
            </a: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</a:t>
            </a: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PReLU</a:t>
            </a: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/Randomized Leaky </a:t>
            </a: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ELU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Maxout</a:t>
            </a:r>
            <a:endParaRPr 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9642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15"/>
          <a:stretch/>
        </p:blipFill>
        <p:spPr>
          <a:xfrm>
            <a:off x="285720" y="2254743"/>
            <a:ext cx="3933855" cy="268642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1812801" y="5598482"/>
            <a:ext cx="60486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2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梯度消失、梯度弥散、梯度饱和</a:t>
            </a:r>
            <a:endParaRPr sz="32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35696" y="4941168"/>
            <a:ext cx="10903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Sigmoid</a:t>
            </a:r>
          </a:p>
        </p:txBody>
      </p:sp>
      <p:sp>
        <p:nvSpPr>
          <p:cNvPr id="6" name="矩形 5"/>
          <p:cNvSpPr/>
          <p:nvPr/>
        </p:nvSpPr>
        <p:spPr>
          <a:xfrm>
            <a:off x="4572000" y="2479239"/>
            <a:ext cx="403244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容易饱和，并且当输入非常大或者非常小的时候，神经元的梯度就接近于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了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输出不是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均值的，这会导致后层的神经元的输入是非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均值的信号，这会对梯度产生影响</a:t>
            </a:r>
          </a:p>
        </p:txBody>
      </p:sp>
      <p:sp>
        <p:nvSpPr>
          <p:cNvPr id="12" name="object 4"/>
          <p:cNvSpPr txBox="1"/>
          <p:nvPr/>
        </p:nvSpPr>
        <p:spPr>
          <a:xfrm>
            <a:off x="5796136" y="1844824"/>
            <a:ext cx="19110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两个缺点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09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3"/>
          <a:stretch/>
        </p:blipFill>
        <p:spPr>
          <a:xfrm>
            <a:off x="323528" y="2254743"/>
            <a:ext cx="3944441" cy="2686425"/>
          </a:xfrm>
          <a:prstGeom prst="rect">
            <a:avLst/>
          </a:prstGeom>
        </p:spPr>
      </p:pic>
      <p:sp>
        <p:nvSpPr>
          <p:cNvPr id="8" name="object 4"/>
          <p:cNvSpPr txBox="1"/>
          <p:nvPr/>
        </p:nvSpPr>
        <p:spPr>
          <a:xfrm>
            <a:off x="1187624" y="5598482"/>
            <a:ext cx="676875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梯度消失、梯度弥散、梯度饱和</a:t>
            </a:r>
            <a:endParaRPr sz="36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19698" y="4968255"/>
            <a:ext cx="756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Tanh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4572000" y="2969657"/>
            <a:ext cx="4032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解决了上述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Sigmoid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缺点中的第二个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梯度饱和依然存在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2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14473" y="5229200"/>
            <a:ext cx="819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348880"/>
            <a:ext cx="4239217" cy="291505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04391" y="3460938"/>
            <a:ext cx="16802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f(x)=max(0,x)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72000" y="2479239"/>
            <a:ext cx="42484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使用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得到的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的收敛速度会比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sigmoid/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tanh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快很多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相比于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sigmoid/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tanh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需要计算指数等，计算复杂度高，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只需要一个阈值就可以得到激活值</a:t>
            </a:r>
          </a:p>
        </p:txBody>
      </p:sp>
      <p:sp>
        <p:nvSpPr>
          <p:cNvPr id="13" name="object 4"/>
          <p:cNvSpPr txBox="1"/>
          <p:nvPr/>
        </p:nvSpPr>
        <p:spPr>
          <a:xfrm>
            <a:off x="5796136" y="1844824"/>
            <a:ext cx="19110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两个优点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4" name="object 4"/>
          <p:cNvSpPr txBox="1"/>
          <p:nvPr/>
        </p:nvSpPr>
        <p:spPr>
          <a:xfrm>
            <a:off x="5796136" y="4569465"/>
            <a:ext cx="19110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一个缺点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80520" y="5085184"/>
            <a:ext cx="4139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在训练的时候很”脆弱”，一不小心有可能导致神经元”坏死”。</a:t>
            </a:r>
          </a:p>
        </p:txBody>
      </p:sp>
    </p:spTree>
    <p:extLst>
      <p:ext uri="{BB962C8B-B14F-4D97-AF65-F5344CB8AC3E}">
        <p14:creationId xmlns:p14="http://schemas.microsoft.com/office/powerpoint/2010/main" val="370055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9592" y="5333146"/>
            <a:ext cx="2403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/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PReLU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83968" y="2798926"/>
            <a:ext cx="424847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ReLUs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就是用来解决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坏死的问题的。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，通常都是通过先验知识人工赋值的。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可以观察到，损失函数对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的导数我们是可以求得的。于是就有了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PReLU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(Parametric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76"/>
          <a:stretch/>
        </p:blipFill>
        <p:spPr>
          <a:xfrm>
            <a:off x="251520" y="2505945"/>
            <a:ext cx="3886743" cy="286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9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04" y="2532405"/>
            <a:ext cx="4086796" cy="2800741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958329" y="5333146"/>
            <a:ext cx="29722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Randomized 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ReLU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27984" y="3429000"/>
            <a:ext cx="424847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Randomized 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 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leaky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random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版本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其核心思想就是，在训练过程中，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是从一个高斯分布中随机出来的，然后再在测试过程中进行修正。</a:t>
            </a:r>
          </a:p>
        </p:txBody>
      </p:sp>
    </p:spTree>
    <p:extLst>
      <p:ext uri="{BB962C8B-B14F-4D97-AF65-F5344CB8AC3E}">
        <p14:creationId xmlns:p14="http://schemas.microsoft.com/office/powerpoint/2010/main" val="327595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51531" y="5533201"/>
            <a:ext cx="6832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Noto Sans CJK JP Regular"/>
              </a:rPr>
              <a:t>ELU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Noto Sans CJK JP Regular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511005" y="3212976"/>
            <a:ext cx="42484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所有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ReLU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有的优点都有，不会挂，输出均值趋于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因为指数存在，计算量略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9512" y="2545432"/>
            <a:ext cx="4386262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76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28592" y="2563157"/>
            <a:ext cx="3779912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maxout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的拟合能力是非常强的，它可以拟合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任意的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凸函数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分段线性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函数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计算是线性的，不会饱和不会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挂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整个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maxout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网络也是一种非线性的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变换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多了好些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参数</a:t>
            </a:r>
          </a:p>
        </p:txBody>
      </p:sp>
      <p:pic>
        <p:nvPicPr>
          <p:cNvPr id="12290" name="Picture 2" descr="http://images.cnitblog.com/blog/381513/201311/18100529-14f9f08cdcfb4e37a882140105eef4e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5275400" cy="395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835696" y="6165304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ICML2013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60032" y="692696"/>
            <a:ext cx="3556000" cy="4889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422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激活函数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9552" y="5229200"/>
            <a:ext cx="81369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只需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maxout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节点就可以拟合任意的凸函数了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相减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，前提是”隐含层”节点的个数可以任意多。 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20888"/>
            <a:ext cx="8373644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2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损失函数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467544" y="2276872"/>
            <a:ext cx="8136904" cy="262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损失函数（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Loss function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）是用来估量你模型的预测值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f(x)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与真实值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Y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的不一致程度，它是一个非负实值函数，通常用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L(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Y,f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(x))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来表示。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损失函数是经验风险函数的核心部分，也是结构风险函数的重要组成部分。模型的风险结构包括了风险项和正则项，通常如下所示：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450" y="4900667"/>
            <a:ext cx="5144218" cy="8573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91680" y="5847655"/>
            <a:ext cx="60548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代表的是损失函数，后面的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Φ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是正则化项</a:t>
            </a:r>
          </a:p>
        </p:txBody>
      </p:sp>
    </p:spTree>
    <p:extLst>
      <p:ext uri="{BB962C8B-B14F-4D97-AF65-F5344CB8AC3E}">
        <p14:creationId xmlns:p14="http://schemas.microsoft.com/office/powerpoint/2010/main" val="25745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激活层的实际经验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155575" y="2636912"/>
            <a:ext cx="8978478" cy="254813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lnSpc>
                <a:spcPct val="150000"/>
              </a:lnSpc>
              <a:spcBef>
                <a:spcPts val="5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CNN尽量不要用sigmoid！不要用sigmoid！不要用sigmoid！</a:t>
            </a:r>
          </a:p>
          <a:p>
            <a:pPr marL="482600">
              <a:lnSpc>
                <a:spcPct val="150000"/>
              </a:lnSpc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首先试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R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e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LU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，因为快，但要小心点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82600">
              <a:lnSpc>
                <a:spcPct val="150000"/>
              </a:lnSpc>
              <a:spcBef>
                <a:spcPts val="620"/>
              </a:spcBef>
              <a:tabLst>
                <a:tab pos="939165" algn="l"/>
                <a:tab pos="41395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③	如果2失效，请用Leaky	ReLU或者Maxout</a:t>
            </a:r>
          </a:p>
          <a:p>
            <a:pPr marL="482600">
              <a:lnSpc>
                <a:spcPct val="150000"/>
              </a:lnSpc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④	某些情况下tanh倒是有不错的结果，但是很少</a:t>
            </a:r>
          </a:p>
        </p:txBody>
      </p:sp>
    </p:spTree>
    <p:extLst>
      <p:ext uri="{BB962C8B-B14F-4D97-AF65-F5344CB8AC3E}">
        <p14:creationId xmlns:p14="http://schemas.microsoft.com/office/powerpoint/2010/main" val="150145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池化层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307975" y="2060848"/>
            <a:ext cx="5856585" cy="91691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spcBef>
                <a:spcPts val="5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夹在连续的卷积层中间</a:t>
            </a:r>
          </a:p>
          <a:p>
            <a:pPr marL="482600"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压缩数据和参数的量，减小过拟合</a:t>
            </a:r>
          </a:p>
        </p:txBody>
      </p:sp>
      <p:sp>
        <p:nvSpPr>
          <p:cNvPr id="10" name="object 11"/>
          <p:cNvSpPr/>
          <p:nvPr/>
        </p:nvSpPr>
        <p:spPr>
          <a:xfrm>
            <a:off x="2114914" y="3068960"/>
            <a:ext cx="4617326" cy="3647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225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池化层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307975" y="1916832"/>
            <a:ext cx="5856585" cy="916918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spcBef>
                <a:spcPts val="5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Max pooling</a:t>
            </a:r>
          </a:p>
          <a:p>
            <a:pPr marL="482600">
              <a:spcBef>
                <a:spcPts val="620"/>
              </a:spcBef>
              <a:tabLst>
                <a:tab pos="939165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Average pooling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889163" y="3018557"/>
            <a:ext cx="7499261" cy="3506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67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全连接层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9"/>
          <p:cNvSpPr txBox="1"/>
          <p:nvPr/>
        </p:nvSpPr>
        <p:spPr>
          <a:xfrm>
            <a:off x="1043608" y="2708920"/>
            <a:ext cx="6624736" cy="1901803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482600">
              <a:lnSpc>
                <a:spcPct val="200000"/>
              </a:lnSpc>
              <a:spcBef>
                <a:spcPts val="520"/>
              </a:spcBef>
              <a:tabLst>
                <a:tab pos="939165" algn="l"/>
              </a:tabLst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①	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两层之间所有神经元都有权重连接</a:t>
            </a:r>
          </a:p>
          <a:p>
            <a:pPr marL="482600">
              <a:lnSpc>
                <a:spcPct val="200000"/>
              </a:lnSpc>
              <a:spcBef>
                <a:spcPts val="620"/>
              </a:spcBef>
              <a:tabLst>
                <a:tab pos="939165" algn="l"/>
              </a:tabLst>
            </a:pP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②	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通常全连接层在卷积神经网络尾部</a:t>
            </a:r>
          </a:p>
        </p:txBody>
      </p:sp>
    </p:spTree>
    <p:extLst>
      <p:ext uri="{BB962C8B-B14F-4D97-AF65-F5344CB8AC3E}">
        <p14:creationId xmlns:p14="http://schemas.microsoft.com/office/powerpoint/2010/main" val="200333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一般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结构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636912"/>
            <a:ext cx="6649378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6" name="Picture 2" descr="http://img.blog.csdn.net/201605311038181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72"/>
          <a:stretch/>
        </p:blipFill>
        <p:spPr bwMode="auto">
          <a:xfrm>
            <a:off x="1376005" y="2204864"/>
            <a:ext cx="3988083" cy="400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05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CONV	Layer1</a:t>
            </a:r>
          </a:p>
        </p:txBody>
      </p:sp>
      <p:sp>
        <p:nvSpPr>
          <p:cNvPr id="8" name="object 2"/>
          <p:cNvSpPr/>
          <p:nvPr/>
        </p:nvSpPr>
        <p:spPr>
          <a:xfrm>
            <a:off x="990600" y="2590800"/>
            <a:ext cx="3429000" cy="341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/>
          <p:cNvSpPr/>
          <p:nvPr/>
        </p:nvSpPr>
        <p:spPr>
          <a:xfrm>
            <a:off x="4800600" y="2590800"/>
            <a:ext cx="3429000" cy="3441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7"/>
          <p:cNvSpPr txBox="1"/>
          <p:nvPr/>
        </p:nvSpPr>
        <p:spPr>
          <a:xfrm>
            <a:off x="6228184" y="6021288"/>
            <a:ext cx="65214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</a:t>
            </a:r>
            <a:r>
              <a:rPr sz="24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ata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2235011" y="6021288"/>
            <a:ext cx="96883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filters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33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047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CONV	Layer2</a:t>
            </a:r>
          </a:p>
        </p:txBody>
      </p:sp>
      <p:sp>
        <p:nvSpPr>
          <p:cNvPr id="12" name="object 7"/>
          <p:cNvSpPr txBox="1"/>
          <p:nvPr/>
        </p:nvSpPr>
        <p:spPr>
          <a:xfrm>
            <a:off x="6228184" y="6021288"/>
            <a:ext cx="65214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</a:t>
            </a:r>
            <a:r>
              <a:rPr sz="24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ata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4" name="object 7"/>
          <p:cNvSpPr txBox="1"/>
          <p:nvPr/>
        </p:nvSpPr>
        <p:spPr>
          <a:xfrm>
            <a:off x="2235011" y="6021288"/>
            <a:ext cx="968837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sz="24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filters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3" name="object 3"/>
          <p:cNvSpPr/>
          <p:nvPr/>
        </p:nvSpPr>
        <p:spPr>
          <a:xfrm>
            <a:off x="924372" y="2492896"/>
            <a:ext cx="3503612" cy="3492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4"/>
          <p:cNvSpPr/>
          <p:nvPr/>
        </p:nvSpPr>
        <p:spPr>
          <a:xfrm>
            <a:off x="4887416" y="2492896"/>
            <a:ext cx="3429000" cy="34289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53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卷积层可视化理解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bject 7"/>
          <p:cNvSpPr txBox="1"/>
          <p:nvPr/>
        </p:nvSpPr>
        <p:spPr>
          <a:xfrm>
            <a:off x="4597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Conv3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 dirty="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17" name="object 8"/>
          <p:cNvSpPr/>
          <p:nvPr/>
        </p:nvSpPr>
        <p:spPr>
          <a:xfrm>
            <a:off x="16250" y="2209800"/>
            <a:ext cx="2977863" cy="297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/>
          <p:cNvSpPr/>
          <p:nvPr/>
        </p:nvSpPr>
        <p:spPr>
          <a:xfrm>
            <a:off x="3124200" y="2215934"/>
            <a:ext cx="2971800" cy="29609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6172327" y="2209800"/>
            <a:ext cx="2971673" cy="2976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/>
          <p:cNvSpPr txBox="1"/>
          <p:nvPr/>
        </p:nvSpPr>
        <p:spPr>
          <a:xfrm>
            <a:off x="35839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Conv4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  <p:sp>
        <p:nvSpPr>
          <p:cNvPr id="21" name="object 14"/>
          <p:cNvSpPr txBox="1"/>
          <p:nvPr/>
        </p:nvSpPr>
        <p:spPr>
          <a:xfrm>
            <a:off x="6708140" y="5289520"/>
            <a:ext cx="1855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Conv5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layer</a:t>
            </a:r>
            <a:r>
              <a:rPr sz="1800" b="1" spc="-80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 </a:t>
            </a:r>
            <a:r>
              <a:rPr sz="18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Arial"/>
              </a:rPr>
              <a:t>data</a:t>
            </a:r>
            <a:endParaRPr sz="1800">
              <a:latin typeface="田氏保钓体简" panose="02010800040101010101" pitchFamily="2" charset="-122"/>
              <a:ea typeface="田氏保钓体简" panose="02010800040101010101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51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卷积神经网络训练算法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9"/>
          <p:cNvSpPr txBox="1"/>
          <p:nvPr/>
        </p:nvSpPr>
        <p:spPr>
          <a:xfrm>
            <a:off x="604391" y="2204864"/>
            <a:ext cx="8216081" cy="1993816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先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定义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Loss function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，衡量和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实际结果之间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差距。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找到最小化损失函数的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中用的算法是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需要计算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导。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算法就是计算偏导用的。</a:t>
            </a:r>
          </a:p>
          <a:p>
            <a:pPr marL="482600" marR="538480" indent="-469900">
              <a:lnSpc>
                <a:spcPct val="77400"/>
              </a:lnSpc>
              <a:spcBef>
                <a:spcPts val="860"/>
              </a:spcBef>
              <a:buFont typeface="Arial" panose="020B0604020202020204" pitchFamily="34" charset="0"/>
              <a:buChar char="•"/>
              <a:tabLst>
                <a:tab pos="481965" algn="l"/>
                <a:tab pos="59937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算法的核心是求导链式法则。</a:t>
            </a:r>
            <a:endParaRPr lang="zh-CN" altLang="en-US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647" y="4869160"/>
            <a:ext cx="8000057" cy="830997"/>
          </a:xfrm>
          <a:prstGeom prst="rect">
            <a:avLst/>
          </a:prstGeom>
          <a:solidFill>
            <a:schemeClr val="accent3">
              <a:lumMod val="85000"/>
            </a:schemeClr>
          </a:solidFill>
          <a:ln>
            <a:solidFill>
              <a:srgbClr val="FF0000"/>
            </a:solidFill>
            <a:prstDash val="lgDashDot"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BP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算法利用链式求导法则，逐级相乘直到求解出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dW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db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利用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SGD/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随机梯度下降，迭代和更新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4" name="object 10"/>
          <p:cNvSpPr/>
          <p:nvPr/>
        </p:nvSpPr>
        <p:spPr>
          <a:xfrm>
            <a:off x="6150818" y="3330216"/>
            <a:ext cx="1524000" cy="1322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892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几种损失函数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629097" y="2780928"/>
            <a:ext cx="8136904" cy="2280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1. </a:t>
            </a: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铰链损失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Hinge Loss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）：支持向量机（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 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2. </a:t>
            </a: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互熵损失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Cross Entropy Loss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Loss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）：  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                       Logistic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回归与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分类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3.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平方损失（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Square Loss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）：最小二乘法 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4.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指数损失（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Exponential Loss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） ：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Adaboost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集成学习算法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5.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其他损失（如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0-1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损失，绝对值损失）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130778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卷积神经网络训练算法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9"/>
          <p:cNvSpPr txBox="1"/>
          <p:nvPr/>
        </p:nvSpPr>
        <p:spPr>
          <a:xfrm>
            <a:off x="892423" y="2348880"/>
            <a:ext cx="2095401" cy="44204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38480">
              <a:lnSpc>
                <a:spcPct val="77400"/>
              </a:lnSpc>
              <a:spcBef>
                <a:spcPts val="860"/>
              </a:spcBef>
              <a:tabLst>
                <a:tab pos="481965" algn="l"/>
                <a:tab pos="5993765" algn="l"/>
              </a:tabLst>
            </a:pP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输出层</a:t>
            </a:r>
            <a:endParaRPr lang="zh-CN" altLang="en-US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54434" y="2852936"/>
            <a:ext cx="8882062" cy="304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699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卷积神经网络训练算法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9"/>
          <p:cNvSpPr txBox="1"/>
          <p:nvPr/>
        </p:nvSpPr>
        <p:spPr>
          <a:xfrm>
            <a:off x="892423" y="2348880"/>
            <a:ext cx="2095401" cy="442044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 marR="538480">
              <a:lnSpc>
                <a:spcPct val="77400"/>
              </a:lnSpc>
              <a:spcBef>
                <a:spcPts val="860"/>
              </a:spcBef>
              <a:tabLst>
                <a:tab pos="481965" algn="l"/>
                <a:tab pos="59937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中间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层</a:t>
            </a:r>
            <a:endParaRPr lang="zh-CN" altLang="en-US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object 5"/>
          <p:cNvSpPr/>
          <p:nvPr/>
        </p:nvSpPr>
        <p:spPr>
          <a:xfrm>
            <a:off x="281880" y="2852936"/>
            <a:ext cx="8610600" cy="321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022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卷积神经网络优缺点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43608" y="2492896"/>
            <a:ext cx="69847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优点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共享卷积核，对高维数据处理无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压力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无需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手动选取特征，训练好权重，即得特征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深层次的网络抽取图像信息丰富，表达效果好</a:t>
            </a:r>
          </a:p>
          <a:p>
            <a:r>
              <a:rPr lang="zh-CN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缺点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需要调参，需要大样本量，训练最好要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物理含义不明确</a:t>
            </a:r>
          </a:p>
        </p:txBody>
      </p:sp>
    </p:spTree>
    <p:extLst>
      <p:ext uri="{BB962C8B-B14F-4D97-AF65-F5344CB8AC3E}">
        <p14:creationId xmlns:p14="http://schemas.microsoft.com/office/powerpoint/2010/main" val="31854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正则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化之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11560" y="2132856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神经网络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学习能力强可能会过拟合。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Dropout(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随机失活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正则化：别一次开启所有学习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单元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object 12"/>
          <p:cNvSpPr/>
          <p:nvPr/>
        </p:nvSpPr>
        <p:spPr>
          <a:xfrm>
            <a:off x="1005623" y="3140968"/>
            <a:ext cx="7094769" cy="35049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640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3"/>
          <p:cNvSpPr/>
          <p:nvPr/>
        </p:nvSpPr>
        <p:spPr>
          <a:xfrm>
            <a:off x="395536" y="2060848"/>
            <a:ext cx="4962620" cy="4649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4"/>
          <p:cNvSpPr/>
          <p:nvPr/>
        </p:nvSpPr>
        <p:spPr>
          <a:xfrm>
            <a:off x="5410752" y="2348880"/>
            <a:ext cx="3337712" cy="3572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53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331640" y="1916832"/>
            <a:ext cx="60324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实际实现：把预测阶段的时间转移到训练上</a:t>
            </a:r>
          </a:p>
        </p:txBody>
      </p:sp>
      <p:sp>
        <p:nvSpPr>
          <p:cNvPr id="13" name="object 6"/>
          <p:cNvSpPr/>
          <p:nvPr/>
        </p:nvSpPr>
        <p:spPr>
          <a:xfrm>
            <a:off x="360040" y="2448139"/>
            <a:ext cx="8244408" cy="4221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073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/>
          <p:cNvSpPr/>
          <p:nvPr/>
        </p:nvSpPr>
        <p:spPr>
          <a:xfrm>
            <a:off x="107504" y="3303494"/>
            <a:ext cx="8938510" cy="322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的理解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4656" y="1988840"/>
            <a:ext cx="78277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防止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过拟合的第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种理解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方式：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别让你的神经网络记住那么多东西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虽然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记忆力好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就是一只猫而已，要有一些泛化能力</a:t>
            </a:r>
          </a:p>
        </p:txBody>
      </p:sp>
    </p:spTree>
    <p:extLst>
      <p:ext uri="{BB962C8B-B14F-4D97-AF65-F5344CB8AC3E}">
        <p14:creationId xmlns:p14="http://schemas.microsoft.com/office/powerpoint/2010/main" val="286124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Dropout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的理解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04656" y="1988840"/>
            <a:ext cx="76837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防止过拟合的第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种理解方式：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每次都关掉一部分感知器，得到一个新模型，最后做融合。 不至于听一家所言。</a:t>
            </a:r>
          </a:p>
        </p:txBody>
      </p:sp>
      <p:sp>
        <p:nvSpPr>
          <p:cNvPr id="10" name="object 13"/>
          <p:cNvSpPr/>
          <p:nvPr/>
        </p:nvSpPr>
        <p:spPr>
          <a:xfrm>
            <a:off x="755584" y="3212976"/>
            <a:ext cx="7200792" cy="33286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5"/>
          <p:cNvSpPr/>
          <p:nvPr/>
        </p:nvSpPr>
        <p:spPr>
          <a:xfrm>
            <a:off x="3995936" y="4940910"/>
            <a:ext cx="648335" cy="288290"/>
          </a:xfrm>
          <a:custGeom>
            <a:avLst/>
            <a:gdLst/>
            <a:ahLst/>
            <a:cxnLst/>
            <a:rect l="l" t="t" r="r" b="b"/>
            <a:pathLst>
              <a:path w="648335" h="288289">
                <a:moveTo>
                  <a:pt x="504063" y="0"/>
                </a:moveTo>
                <a:lnTo>
                  <a:pt x="504063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04063" y="216026"/>
                </a:lnTo>
                <a:lnTo>
                  <a:pt x="504063" y="288035"/>
                </a:lnTo>
                <a:lnTo>
                  <a:pt x="648068" y="144017"/>
                </a:lnTo>
                <a:lnTo>
                  <a:pt x="50406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41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</a:t>
            </a:r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48052" y="2348880"/>
            <a:ext cx="84724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，这是最早用于数字识别的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AlexNet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比赛远超第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名的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，比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更深，用多层小卷积层叠加替换单大卷积层。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ZFNet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2013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比赛冠军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2014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比赛冠军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VGGNet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2014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比赛中的模型，图像识别略差于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，但是在很多图像转化学习问题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比如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object detection)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上效果奇好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ResNet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2015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比赛的冠军，微软打造，层次极深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(152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0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1547664" y="2132856"/>
            <a:ext cx="5896350" cy="43204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35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深度学习中的常用损失函数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4"/>
          <p:cNvSpPr txBox="1"/>
          <p:nvPr/>
        </p:nvSpPr>
        <p:spPr>
          <a:xfrm>
            <a:off x="755576" y="3356992"/>
            <a:ext cx="7776864" cy="12567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4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SVM Loss (Hinge Loss)</a:t>
            </a:r>
          </a:p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en-US" altLang="zh-CN" sz="4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Softmax</a:t>
            </a:r>
            <a:r>
              <a:rPr lang="en-US" altLang="zh-CN" sz="4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 Loss (Cross Entropy Loss)</a:t>
            </a:r>
            <a:endParaRPr lang="zh-CN" altLang="en-US" sz="40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25745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5"/>
          <p:cNvSpPr/>
          <p:nvPr/>
        </p:nvSpPr>
        <p:spPr>
          <a:xfrm>
            <a:off x="467544" y="2636912"/>
            <a:ext cx="8310562" cy="303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07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AlexNet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55576" y="2103239"/>
            <a:ext cx="74168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2012 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ImageNet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比赛第一，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Top5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准确度超出第二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10%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2" name="object 10"/>
          <p:cNvSpPr/>
          <p:nvPr/>
        </p:nvSpPr>
        <p:spPr>
          <a:xfrm>
            <a:off x="827584" y="2787518"/>
            <a:ext cx="7523189" cy="3593810"/>
          </a:xfrm>
          <a:prstGeom prst="rect">
            <a:avLst/>
          </a:prstGeom>
          <a:blipFill>
            <a:blip r:embed="rId2" cstate="print"/>
            <a:srcRect/>
            <a:stretch>
              <a:fillRect r="-147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819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AlexNet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5496" y="2204864"/>
            <a:ext cx="9015412" cy="3737669"/>
            <a:chOff x="35496" y="2204864"/>
            <a:chExt cx="9015412" cy="3737669"/>
          </a:xfrm>
        </p:grpSpPr>
        <p:sp>
          <p:nvSpPr>
            <p:cNvPr id="8" name="object 5"/>
            <p:cNvSpPr/>
            <p:nvPr/>
          </p:nvSpPr>
          <p:spPr>
            <a:xfrm>
              <a:off x="35496" y="2492896"/>
              <a:ext cx="4672012" cy="34496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"/>
            <p:cNvSpPr/>
            <p:nvPr/>
          </p:nvSpPr>
          <p:spPr>
            <a:xfrm>
              <a:off x="4807521" y="2950096"/>
              <a:ext cx="4243387" cy="2832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3923928" y="2204864"/>
              <a:ext cx="1008112" cy="745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3707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ZFNet</a:t>
            </a:r>
            <a:endParaRPr lang="en-US" altLang="zh-CN" sz="3600" kern="1200" dirty="0" smtClean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bject 5"/>
          <p:cNvSpPr/>
          <p:nvPr/>
        </p:nvSpPr>
        <p:spPr>
          <a:xfrm>
            <a:off x="0" y="2365970"/>
            <a:ext cx="9144000" cy="39433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694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819400" y="1844824"/>
            <a:ext cx="3150090" cy="4896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370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5"/>
          <p:cNvSpPr/>
          <p:nvPr/>
        </p:nvSpPr>
        <p:spPr>
          <a:xfrm>
            <a:off x="152400" y="2060848"/>
            <a:ext cx="8839200" cy="4529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54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VGG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5"/>
          <p:cNvSpPr/>
          <p:nvPr/>
        </p:nvSpPr>
        <p:spPr>
          <a:xfrm>
            <a:off x="201488" y="1988840"/>
            <a:ext cx="8763000" cy="4458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54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GoogLeNet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52400" y="2132856"/>
            <a:ext cx="8854859" cy="4248472"/>
            <a:chOff x="152400" y="1916832"/>
            <a:chExt cx="8854859" cy="4248472"/>
          </a:xfrm>
        </p:grpSpPr>
        <p:sp>
          <p:nvSpPr>
            <p:cNvPr id="8" name="object 5"/>
            <p:cNvSpPr/>
            <p:nvPr/>
          </p:nvSpPr>
          <p:spPr>
            <a:xfrm>
              <a:off x="152400" y="2150517"/>
              <a:ext cx="8854859" cy="40147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1619672" y="1916832"/>
              <a:ext cx="2232248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054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GoogLeNet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5"/>
          <p:cNvSpPr/>
          <p:nvPr/>
        </p:nvSpPr>
        <p:spPr>
          <a:xfrm>
            <a:off x="0" y="2438400"/>
            <a:ext cx="9144000" cy="3465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06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err="1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ResNet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object 15"/>
          <p:cNvSpPr/>
          <p:nvPr/>
        </p:nvSpPr>
        <p:spPr>
          <a:xfrm>
            <a:off x="1043615" y="4029506"/>
            <a:ext cx="4104449" cy="2351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0112" y="44624"/>
            <a:ext cx="2838701" cy="6768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矩形 1"/>
          <p:cNvSpPr/>
          <p:nvPr/>
        </p:nvSpPr>
        <p:spPr>
          <a:xfrm>
            <a:off x="307975" y="2219380"/>
            <a:ext cx="53053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ResNet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，即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Deep Residual Learning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微软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亚洲研究院提出，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ILSVRC 2015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冠军 比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VGG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还要深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8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倍。</a:t>
            </a:r>
          </a:p>
        </p:txBody>
      </p:sp>
    </p:spTree>
    <p:extLst>
      <p:ext uri="{BB962C8B-B14F-4D97-AF65-F5344CB8AC3E}">
        <p14:creationId xmlns:p14="http://schemas.microsoft.com/office/powerpoint/2010/main" val="21651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SVM Loss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bject 4"/>
          <p:cNvSpPr txBox="1"/>
          <p:nvPr/>
        </p:nvSpPr>
        <p:spPr>
          <a:xfrm>
            <a:off x="827584" y="2348880"/>
            <a:ext cx="61206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488565" algn="l"/>
                <a:tab pos="3060065" algn="l"/>
              </a:tabLst>
            </a:pP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简单例子：线性分类器得分函数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8" name="object 6"/>
          <p:cNvSpPr/>
          <p:nvPr/>
        </p:nvSpPr>
        <p:spPr>
          <a:xfrm>
            <a:off x="251520" y="2924944"/>
            <a:ext cx="6551828" cy="3672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/>
          <p:cNvSpPr txBox="1"/>
          <p:nvPr/>
        </p:nvSpPr>
        <p:spPr>
          <a:xfrm>
            <a:off x="6876256" y="3789040"/>
            <a:ext cx="1980220" cy="112082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CIFAR-10中的10个类别的得分向量</a:t>
            </a:r>
          </a:p>
        </p:txBody>
      </p:sp>
    </p:spTree>
    <p:extLst>
      <p:ext uri="{BB962C8B-B14F-4D97-AF65-F5344CB8AC3E}">
        <p14:creationId xmlns:p14="http://schemas.microsoft.com/office/powerpoint/2010/main" val="1369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fine-tuning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60" y="2420888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何谓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fine-tuning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使用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已用于其他目标，预训练好模型的权重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或者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部分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权重，作为初始值开始训练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原因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、自己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从头训练卷积神经网络容易出现问题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fine-tuning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能很快收敛到一个较理想的状态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做法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1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、复用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相同层的权重，新定义层取随机权重初始值</a:t>
            </a:r>
          </a:p>
          <a:p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	2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、调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大新定义</a:t>
            </a:r>
            <a:r>
              <a:rPr lang="zh-CN" altLang="en-US" sz="240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层</a:t>
            </a:r>
            <a:r>
              <a:rPr lang="zh-CN" altLang="en-US" sz="240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的学习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率，调小复用层学习率</a:t>
            </a:r>
          </a:p>
        </p:txBody>
      </p:sp>
    </p:spTree>
    <p:extLst>
      <p:ext uri="{BB962C8B-B14F-4D97-AF65-F5344CB8AC3E}">
        <p14:creationId xmlns:p14="http://schemas.microsoft.com/office/powerpoint/2010/main" val="9875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fine-tuning</a:t>
            </a:r>
            <a:endParaRPr lang="en-US" altLang="zh-CN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685800" y="2276872"/>
            <a:ext cx="8062664" cy="3816424"/>
            <a:chOff x="685800" y="2276872"/>
            <a:chExt cx="8062664" cy="3816424"/>
          </a:xfrm>
        </p:grpSpPr>
        <p:sp>
          <p:nvSpPr>
            <p:cNvPr id="8" name="object 4"/>
            <p:cNvSpPr/>
            <p:nvPr/>
          </p:nvSpPr>
          <p:spPr>
            <a:xfrm>
              <a:off x="685800" y="2325588"/>
              <a:ext cx="7848600" cy="3695700"/>
            </a:xfrm>
            <a:prstGeom prst="rect">
              <a:avLst/>
            </a:prstGeom>
            <a:blipFill>
              <a:blip r:embed="rId2" cstate="print"/>
              <a:srcRect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" name="矩形 1"/>
            <p:cNvSpPr/>
            <p:nvPr/>
          </p:nvSpPr>
          <p:spPr>
            <a:xfrm>
              <a:off x="8532440" y="2276872"/>
              <a:ext cx="216024" cy="38164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45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常用框架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2420888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Caffe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2887613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源于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Berkeley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的主流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CV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工具包，支持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C++,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python,matlab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Model Zoo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中有大量预训练好的模型供使用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3794874"/>
            <a:ext cx="1754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TensorFlow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2164" y="4256539"/>
            <a:ext cx="7595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的深度学习框架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TensorBoard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可视化很方便，实时监控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数据和模型并行化好，速度快</a:t>
            </a:r>
          </a:p>
        </p:txBody>
      </p:sp>
    </p:spTree>
    <p:extLst>
      <p:ext uri="{BB962C8B-B14F-4D97-AF65-F5344CB8AC3E}">
        <p14:creationId xmlns:p14="http://schemas.microsoft.com/office/powerpoint/2010/main" val="41810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常用框架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11560" y="2132856"/>
            <a:ext cx="949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Keras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2636912"/>
            <a:ext cx="82089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中以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CNTK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TensorFlow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或者</a:t>
            </a: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Theano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为计算后台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以人为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本、快速建模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高度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模块化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简单、简单、简单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4077072"/>
            <a:ext cx="1321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zh-CN"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PyTorch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62164" y="4538737"/>
            <a:ext cx="75957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2017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3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月开源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动态神经网络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优先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命令式体验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轻松扩展</a:t>
            </a:r>
          </a:p>
        </p:txBody>
      </p:sp>
    </p:spTree>
    <p:extLst>
      <p:ext uri="{BB962C8B-B14F-4D97-AF65-F5344CB8AC3E}">
        <p14:creationId xmlns:p14="http://schemas.microsoft.com/office/powerpoint/2010/main" val="109173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图像识别</a:t>
            </a:r>
          </a:p>
        </p:txBody>
      </p:sp>
      <p:sp>
        <p:nvSpPr>
          <p:cNvPr id="8" name="object 4"/>
          <p:cNvSpPr/>
          <p:nvPr/>
        </p:nvSpPr>
        <p:spPr>
          <a:xfrm>
            <a:off x="1335360" y="2492896"/>
            <a:ext cx="6477000" cy="3670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60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图像识别与检索</a:t>
            </a:r>
          </a:p>
        </p:txBody>
      </p:sp>
      <p:sp>
        <p:nvSpPr>
          <p:cNvPr id="10" name="object 4"/>
          <p:cNvSpPr/>
          <p:nvPr/>
        </p:nvSpPr>
        <p:spPr>
          <a:xfrm>
            <a:off x="1584920" y="2492896"/>
            <a:ext cx="5867400" cy="3884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03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人脸识别</a:t>
            </a:r>
          </a:p>
        </p:txBody>
      </p:sp>
      <p:sp>
        <p:nvSpPr>
          <p:cNvPr id="8" name="object 4"/>
          <p:cNvSpPr/>
          <p:nvPr/>
        </p:nvSpPr>
        <p:spPr>
          <a:xfrm>
            <a:off x="1497285" y="2564904"/>
            <a:ext cx="6315075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763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2839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性别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年龄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/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情绪识别</a:t>
            </a:r>
          </a:p>
        </p:txBody>
      </p:sp>
      <p:sp>
        <p:nvSpPr>
          <p:cNvPr id="10" name="object 4"/>
          <p:cNvSpPr/>
          <p:nvPr/>
        </p:nvSpPr>
        <p:spPr>
          <a:xfrm>
            <a:off x="990997" y="2564904"/>
            <a:ext cx="7037387" cy="3733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911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CNN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：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典型应用</a:t>
            </a:r>
            <a:endParaRPr lang="en-US" altLang="zh-CN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AFB0B4-1401-4B5C-AE86-57984FFDBADA}" type="datetime11">
              <a:rPr lang="zh-CN" altLang="en-US" smtClean="0">
                <a:solidFill>
                  <a:srgbClr val="000000"/>
                </a:solidFill>
              </a:rPr>
              <a:t>21:48:51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AutoShape 2" descr="https://timgsa.baidu.com/timg?image&amp;quality=80&amp;size=b9999_10000&amp;sec=1512900319922&amp;di=a8b624417e3ad5024548a680ffa19178&amp;imgtype=0&amp;src=http%3A%2F%2Fsjczsw.fhedu.cn%2Fhtmledit%2Fuploadfile%2F6614E034-EA15-428F-8792-40A9F84E8BD0%2F20110921%2F2011092108475600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55576" y="19888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物体检测</a:t>
            </a:r>
          </a:p>
        </p:txBody>
      </p:sp>
      <p:sp>
        <p:nvSpPr>
          <p:cNvPr id="8" name="object 4"/>
          <p:cNvSpPr/>
          <p:nvPr/>
        </p:nvSpPr>
        <p:spPr>
          <a:xfrm>
            <a:off x="1064592" y="2564904"/>
            <a:ext cx="7035800" cy="379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14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循环神经网络</a:t>
            </a:r>
            <a: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Recurrent Neural </a:t>
            </a: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4924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{amsfonts}&#10;\usepackage[dvips]{graphicx}&#10;\usepackage{graphicx}&#10;\usepackage{fancyhdr}&#10;\usepackage[dvips]{color}&#10;\usepackage{colortbl}&#10;\usepackage{amsmath,amsthm,amssymb,cases}&#10;\def\Vec#1{\mbox{\boldmath $#1$}}&#10;\begin{document}&#10;$\xi_i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5"/>
  <p:tag name="PICTUREFILESIZE" val="1433"/>
</p:tagLst>
</file>

<file path=ppt/theme/theme1.xml><?xml version="1.0" encoding="utf-8"?>
<a:theme xmlns:a="http://schemas.openxmlformats.org/drawingml/2006/main" name="Blends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9057</TotalTime>
  <Words>2821</Words>
  <Application>Microsoft Office PowerPoint</Application>
  <PresentationFormat>全屏显示(4:3)</PresentationFormat>
  <Paragraphs>615</Paragraphs>
  <Slides>99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0" baseType="lpstr">
      <vt:lpstr>Blends</vt:lpstr>
      <vt:lpstr>深度学习 Deep Learning</vt:lpstr>
      <vt:lpstr>简介</vt:lpstr>
      <vt:lpstr>深度学习的提出</vt:lpstr>
      <vt:lpstr>深度学习</vt:lpstr>
      <vt:lpstr>新设计新技巧？</vt:lpstr>
      <vt:lpstr>损失函数</vt:lpstr>
      <vt:lpstr>几种损失函数</vt:lpstr>
      <vt:lpstr>深度学习中的常用损失函数</vt:lpstr>
      <vt:lpstr>SVM Loss</vt:lpstr>
      <vt:lpstr>SVM Loss</vt:lpstr>
      <vt:lpstr>SVM Loss</vt:lpstr>
      <vt:lpstr>SVM Loss</vt:lpstr>
      <vt:lpstr>SVM Loss</vt:lpstr>
      <vt:lpstr>Why Hinge Loss？</vt:lpstr>
      <vt:lpstr>Why SVM Loss？</vt:lpstr>
      <vt:lpstr>深度学习中的常用损失函数</vt:lpstr>
      <vt:lpstr>交叉熵</vt:lpstr>
      <vt:lpstr>Softmax Loss</vt:lpstr>
      <vt:lpstr>深度学习中的常用损失函数</vt:lpstr>
      <vt:lpstr>SVM Loss  VS  Softmax Loss</vt:lpstr>
      <vt:lpstr>SVM Loss  VS  Softmax Loss</vt:lpstr>
      <vt:lpstr>学习率</vt:lpstr>
      <vt:lpstr>学习率</vt:lpstr>
      <vt:lpstr>滑动平均模型</vt:lpstr>
      <vt:lpstr>滑动平均模型</vt:lpstr>
      <vt:lpstr>Momentum动量</vt:lpstr>
      <vt:lpstr>Momentum动量</vt:lpstr>
      <vt:lpstr>Momentum动量</vt:lpstr>
      <vt:lpstr>实验对比</vt:lpstr>
      <vt:lpstr>卷积神经网络 Convolutional Neural Network</vt:lpstr>
      <vt:lpstr>再次研究大脑</vt:lpstr>
      <vt:lpstr>再次研究大脑</vt:lpstr>
      <vt:lpstr>特征提取</vt:lpstr>
      <vt:lpstr>提取浅层特征</vt:lpstr>
      <vt:lpstr>提取浅层特征</vt:lpstr>
      <vt:lpstr>提取浅层特征</vt:lpstr>
      <vt:lpstr>结构性特征</vt:lpstr>
      <vt:lpstr>结构性特征</vt:lpstr>
      <vt:lpstr>神经网络到卷积神经网络</vt:lpstr>
      <vt:lpstr>卷积神经网络</vt:lpstr>
      <vt:lpstr>卷积神经网络</vt:lpstr>
      <vt:lpstr>数据输入层</vt:lpstr>
      <vt:lpstr>去均值与归一化</vt:lpstr>
      <vt:lpstr>去相关与白化</vt:lpstr>
      <vt:lpstr>卷积计算层</vt:lpstr>
      <vt:lpstr>卷积计算层</vt:lpstr>
      <vt:lpstr>卷积计算层</vt:lpstr>
      <vt:lpstr>卷积计算层</vt:lpstr>
      <vt:lpstr>卷积计算层</vt:lpstr>
      <vt:lpstr>激活层(ReLU)</vt:lpstr>
      <vt:lpstr>激活函数</vt:lpstr>
      <vt:lpstr>激活函数</vt:lpstr>
      <vt:lpstr>激活函数</vt:lpstr>
      <vt:lpstr>激活函数</vt:lpstr>
      <vt:lpstr>激活函数</vt:lpstr>
      <vt:lpstr>激活函数</vt:lpstr>
      <vt:lpstr>激活函数</vt:lpstr>
      <vt:lpstr>激活函数</vt:lpstr>
      <vt:lpstr>激活函数</vt:lpstr>
      <vt:lpstr>激活层的实际经验</vt:lpstr>
      <vt:lpstr>池化层</vt:lpstr>
      <vt:lpstr>池化层</vt:lpstr>
      <vt:lpstr>全连接层</vt:lpstr>
      <vt:lpstr>一般CNN结构</vt:lpstr>
      <vt:lpstr>卷积层可视化理解</vt:lpstr>
      <vt:lpstr>卷积层可视化理解</vt:lpstr>
      <vt:lpstr>卷积层可视化理解</vt:lpstr>
      <vt:lpstr>卷积层可视化理解</vt:lpstr>
      <vt:lpstr>卷积神经网络训练算法</vt:lpstr>
      <vt:lpstr>卷积神经网络训练算法</vt:lpstr>
      <vt:lpstr>卷积神经网络训练算法</vt:lpstr>
      <vt:lpstr>卷积神经网络优缺点</vt:lpstr>
      <vt:lpstr>正则化之Dropout</vt:lpstr>
      <vt:lpstr>Dropout</vt:lpstr>
      <vt:lpstr>Dropout</vt:lpstr>
      <vt:lpstr>Dropout的理解</vt:lpstr>
      <vt:lpstr>Dropout的理解</vt:lpstr>
      <vt:lpstr>典型CNN</vt:lpstr>
      <vt:lpstr>LeNet</vt:lpstr>
      <vt:lpstr>LeNet</vt:lpstr>
      <vt:lpstr>AlexNet</vt:lpstr>
      <vt:lpstr>AlexNet</vt:lpstr>
      <vt:lpstr>ZFNet</vt:lpstr>
      <vt:lpstr>VGG</vt:lpstr>
      <vt:lpstr>VGG</vt:lpstr>
      <vt:lpstr>VGG</vt:lpstr>
      <vt:lpstr>GoogLeNet</vt:lpstr>
      <vt:lpstr>GoogLeNet</vt:lpstr>
      <vt:lpstr>ResNet</vt:lpstr>
      <vt:lpstr>CNN：fine-tuning</vt:lpstr>
      <vt:lpstr>CNN：fine-tuning</vt:lpstr>
      <vt:lpstr>CNN：常用框架</vt:lpstr>
      <vt:lpstr>CNN：常用框架</vt:lpstr>
      <vt:lpstr>CNN：典型应用</vt:lpstr>
      <vt:lpstr>CNN：典型应用</vt:lpstr>
      <vt:lpstr>CNN：典型应用</vt:lpstr>
      <vt:lpstr>CNN：典型应用</vt:lpstr>
      <vt:lpstr>CNN：典型应用</vt:lpstr>
      <vt:lpstr>循环神经网络 Recurrent Neural Network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283</cp:revision>
  <dcterms:created xsi:type="dcterms:W3CDTF">2017-09-24T06:49:25Z</dcterms:created>
  <dcterms:modified xsi:type="dcterms:W3CDTF">2017-12-21T13:49:17Z</dcterms:modified>
</cp:coreProperties>
</file>